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2"/>
  </p:sldMasterIdLst>
  <p:notesMasterIdLst>
    <p:notesMasterId r:id="rId28"/>
  </p:notesMasterIdLst>
  <p:handoutMasterIdLst>
    <p:handoutMasterId r:id="rId29"/>
  </p:handoutMasterIdLst>
  <p:sldIdLst>
    <p:sldId id="256" r:id="rId3"/>
    <p:sldId id="274" r:id="rId4"/>
    <p:sldId id="270" r:id="rId5"/>
    <p:sldId id="271" r:id="rId6"/>
    <p:sldId id="272" r:id="rId7"/>
    <p:sldId id="275" r:id="rId8"/>
    <p:sldId id="277" r:id="rId9"/>
    <p:sldId id="278" r:id="rId10"/>
    <p:sldId id="273" r:id="rId11"/>
    <p:sldId id="276" r:id="rId12"/>
    <p:sldId id="260" r:id="rId13"/>
    <p:sldId id="279" r:id="rId14"/>
    <p:sldId id="281" r:id="rId15"/>
    <p:sldId id="282" r:id="rId16"/>
    <p:sldId id="283" r:id="rId17"/>
    <p:sldId id="284" r:id="rId18"/>
    <p:sldId id="285" r:id="rId19"/>
    <p:sldId id="286" r:id="rId20"/>
    <p:sldId id="287" r:id="rId21"/>
    <p:sldId id="288" r:id="rId22"/>
    <p:sldId id="289" r:id="rId23"/>
    <p:sldId id="290" r:id="rId24"/>
    <p:sldId id="291" r:id="rId25"/>
    <p:sldId id="292" r:id="rId26"/>
    <p:sldId id="293" r:id="rId2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B301B821-A1FF-4177-AEE7-76D212191A09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52" d="100"/>
          <a:sy n="52" d="100"/>
        </p:scale>
        <p:origin x="48" y="141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3" d="100"/>
          <a:sy n="83" d="100"/>
        </p:scale>
        <p:origin x="1404" y="6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tableStyles" Target="tableStyles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handoutMaster" Target="handoutMasters/handout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presProps" Target="presProps.xml"/><Relationship Id="rId8" Type="http://schemas.openxmlformats.org/officeDocument/2006/relationships/slide" Target="slides/slide6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 dirty="0"/>
          </a:p>
        </p:txBody>
      </p:sp>
      <p:sp>
        <p:nvSpPr>
          <p:cNvPr id="3" name="Veri Yer Tutucusu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EB33BB8-6C7A-4BE0-9B55-9EAC48D52EC6}" type="datetimeFigureOut">
              <a:rPr lang="tr-TR" smtClean="0"/>
              <a:pPr/>
              <a:t>09.12.2013</a:t>
            </a:fld>
            <a:endParaRPr lang="tr-TR" dirty="0"/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 dirty="0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3F7AA83-DE31-4E93-AB07-EF7FB05F6670}" type="slidenum">
              <a:rPr lang="tr-TR" smtClean="0"/>
              <a:pPr/>
              <a:t>‹#›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22129038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 dirty="0"/>
          </a:p>
        </p:txBody>
      </p:sp>
      <p:sp>
        <p:nvSpPr>
          <p:cNvPr id="3" name="Veri Yer Tutucusu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611EF64-F73B-4314-BB6F-BC0937BBDF19}" type="datetimeFigureOut">
              <a:rPr lang="tr-TR" smtClean="0"/>
              <a:pPr/>
              <a:t>09.12.2013</a:t>
            </a:fld>
            <a:endParaRPr lang="tr-TR" dirty="0"/>
          </a:p>
        </p:txBody>
      </p:sp>
      <p:sp>
        <p:nvSpPr>
          <p:cNvPr id="4" name="Slayt Görüntüsü Yer Tutucusu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 dirty="0"/>
          </a:p>
        </p:txBody>
      </p:sp>
      <p:sp>
        <p:nvSpPr>
          <p:cNvPr id="5" name="Not Yer Tutucusu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r-TR" dirty="0" smtClean="0"/>
              <a:t>Asıl metin stillerini düzenlemek için tıklatın</a:t>
            </a:r>
          </a:p>
          <a:p>
            <a:pPr lvl="1"/>
            <a:r>
              <a:rPr lang="tr-TR" dirty="0" smtClean="0"/>
              <a:t>İkinci düzey</a:t>
            </a:r>
          </a:p>
          <a:p>
            <a:pPr lvl="2"/>
            <a:r>
              <a:rPr lang="tr-TR" dirty="0" smtClean="0"/>
              <a:t>Üçüncü düzey</a:t>
            </a:r>
          </a:p>
          <a:p>
            <a:pPr lvl="3"/>
            <a:r>
              <a:rPr lang="tr-TR" dirty="0" smtClean="0"/>
              <a:t>Dördüncü </a:t>
            </a:r>
            <a:r>
              <a:rPr lang="tr-TR" noProof="0" dirty="0" smtClean="0"/>
              <a:t>düzey</a:t>
            </a:r>
          </a:p>
          <a:p>
            <a:pPr lvl="4"/>
            <a:r>
              <a:rPr lang="tr-TR" dirty="0" smtClean="0"/>
              <a:t>Beşinci düzey</a:t>
            </a:r>
            <a:endParaRPr lang="tr-TR" dirty="0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 dirty="0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35E2820-AFE1-45FA-949E-17BDB534E1DC}" type="slidenum">
              <a:rPr lang="tr-TR" smtClean="0"/>
              <a:pPr/>
              <a:t>‹#›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1579979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l" defTabSz="914400" rtl="1">
              <a:buNone/>
            </a:pPr>
            <a:fld id="{935E2820-AFE1-45FA-949E-17BDB534E1DC}" type="slidenum">
              <a:rPr lang="en-US" sz="1200" b="0" i="0">
                <a:latin typeface="Euphemia"/>
                <a:ea typeface="+mn-ea"/>
                <a:cs typeface="+mn-cs"/>
              </a:rPr>
              <a:pPr algn="l" defTabSz="914400" rtl="1">
                <a:buNone/>
              </a:pPr>
              <a:t>1</a:t>
            </a:fld>
            <a:endParaRPr lang="en-US" sz="1200" b="0" i="0">
              <a:latin typeface="Euphemia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69915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bg bwMode="gray"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ctrTitle"/>
          </p:nvPr>
        </p:nvSpPr>
        <p:spPr>
          <a:xfrm>
            <a:off x="798915" y="304800"/>
            <a:ext cx="5318521" cy="2793906"/>
          </a:xfrm>
        </p:spPr>
        <p:txBody>
          <a:bodyPr anchor="b">
            <a:normAutofit/>
          </a:bodyPr>
          <a:lstStyle>
            <a:lvl1pPr algn="l">
              <a:lnSpc>
                <a:spcPct val="80000"/>
              </a:lnSpc>
              <a:defRPr sz="6600"/>
            </a:lvl1pPr>
          </a:lstStyle>
          <a:p>
            <a:r>
              <a:rPr lang="tr-TR" smtClean="0"/>
              <a:t>Asıl başlık stili için tıklatın</a:t>
            </a:r>
            <a:endParaRPr lang="tr-TR" dirty="0"/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798915" y="3108804"/>
            <a:ext cx="5318521" cy="838200"/>
          </a:xfrm>
        </p:spPr>
        <p:txBody>
          <a:bodyPr/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accent2"/>
                </a:solidFill>
              </a:defRPr>
            </a:lvl1pPr>
            <a:lvl2pPr marL="457167" indent="0" algn="ctr">
              <a:buNone/>
              <a:defRPr sz="2000"/>
            </a:lvl2pPr>
            <a:lvl3pPr marL="914332" indent="0" algn="ctr">
              <a:buNone/>
              <a:defRPr sz="1800"/>
            </a:lvl3pPr>
            <a:lvl4pPr marL="1371498" indent="0" algn="ctr">
              <a:buNone/>
              <a:defRPr sz="1600"/>
            </a:lvl4pPr>
            <a:lvl5pPr marL="1828664" indent="0" algn="ctr">
              <a:buNone/>
              <a:defRPr sz="1600"/>
            </a:lvl5pPr>
            <a:lvl6pPr marL="2285830" indent="0" algn="ctr">
              <a:buNone/>
              <a:defRPr sz="1600"/>
            </a:lvl6pPr>
            <a:lvl7pPr marL="2742994" indent="0" algn="ctr">
              <a:buNone/>
              <a:defRPr sz="1600"/>
            </a:lvl7pPr>
            <a:lvl8pPr marL="3200160" indent="0" algn="ctr">
              <a:buNone/>
              <a:defRPr sz="1600"/>
            </a:lvl8pPr>
            <a:lvl9pPr marL="3657327" indent="0" algn="ctr">
              <a:buNone/>
              <a:defRPr sz="1600"/>
            </a:lvl9pPr>
          </a:lstStyle>
          <a:p>
            <a:r>
              <a:rPr lang="tr-TR" smtClean="0"/>
              <a:t>Asıl alt başlık stilini düzenlemek için tıklatın</a:t>
            </a:r>
            <a:endParaRPr lang="tr-TR" dirty="0"/>
          </a:p>
        </p:txBody>
      </p:sp>
      <p:sp>
        <p:nvSpPr>
          <p:cNvPr id="8" name="Veri Yer Tutucusu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3B9702-7FBF-4720-8670-571C5E7EEDDE}" type="datetime1">
              <a:rPr lang="tr-TR" smtClean="0"/>
              <a:pPr/>
              <a:t>09.12.2013</a:t>
            </a:fld>
            <a:endParaRPr lang="tr-TR" dirty="0"/>
          </a:p>
        </p:txBody>
      </p:sp>
      <p:sp>
        <p:nvSpPr>
          <p:cNvPr id="9" name="Altbilgi Yer Tutucusu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10" name="Slayt Numarası Yer Tutucusu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DBFFB2-86D9-4B8F-A59A-553A60B94BBE}" type="slidenum">
              <a:rPr lang="tr-TR" smtClean="0"/>
              <a:pPr/>
              <a:t>‹#›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8905470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 dirty="0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 dirty="0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427AEA-BBBB-4C9B-AB23-214EAA8AB789}" type="datetime1">
              <a:rPr lang="tr-TR" smtClean="0"/>
              <a:pPr/>
              <a:t>09.12.2013</a:t>
            </a:fld>
            <a:endParaRPr lang="tr-TR" dirty="0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DBFFB2-86D9-4B8F-A59A-553A60B94BBE}" type="slidenum">
              <a:rPr lang="tr-TR" smtClean="0"/>
              <a:pPr/>
              <a:t>‹#›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42076664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/>
          <p:cNvSpPr>
            <a:spLocks noGrp="1"/>
          </p:cNvSpPr>
          <p:nvPr>
            <p:ph type="title" orient="vert"/>
          </p:nvPr>
        </p:nvSpPr>
        <p:spPr>
          <a:xfrm>
            <a:off x="7398761" y="304801"/>
            <a:ext cx="1286850" cy="5410200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 dirty="0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>
          <a:xfrm>
            <a:off x="1657355" y="304801"/>
            <a:ext cx="5627111" cy="5410200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 dirty="0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91CA30-F5CD-4CA0-B16A-349C6F830700}" type="datetime1">
              <a:rPr lang="tr-TR" smtClean="0"/>
              <a:pPr/>
              <a:t>09.12.2013</a:t>
            </a:fld>
            <a:endParaRPr lang="tr-TR" dirty="0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DBFFB2-86D9-4B8F-A59A-553A60B94BBE}" type="slidenum">
              <a:rPr lang="tr-TR" smtClean="0"/>
              <a:pPr/>
              <a:t>‹#›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2994977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extLst mod="1"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 dirty="0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3AF48E-ABA0-4B58-B562-D1D7408067C4}" type="datetime1">
              <a:rPr lang="tr-TR" smtClean="0"/>
              <a:pPr/>
              <a:t>09.12.2013</a:t>
            </a:fld>
            <a:endParaRPr lang="tr-TR" dirty="0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DBFFB2-86D9-4B8F-A59A-553A60B94BBE}" type="slidenum">
              <a:rPr lang="tr-TR" smtClean="0"/>
              <a:pPr/>
              <a:t>‹#›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5899905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bg bwMode="gray"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3885015" y="1600211"/>
            <a:ext cx="4800601" cy="2486025"/>
          </a:xfrm>
        </p:spPr>
        <p:txBody>
          <a:bodyPr anchor="b">
            <a:normAutofit/>
          </a:bodyPr>
          <a:lstStyle>
            <a:lvl1pPr>
              <a:defRPr sz="5200"/>
            </a:lvl1pPr>
          </a:lstStyle>
          <a:p>
            <a:r>
              <a:rPr lang="tr-TR" smtClean="0"/>
              <a:t>Asıl başlık stili için tıklatın</a:t>
            </a:r>
            <a:endParaRPr lang="tr-TR" dirty="0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3885014" y="4105029"/>
            <a:ext cx="4800601" cy="914400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accent2"/>
                </a:solidFill>
              </a:defRPr>
            </a:lvl1pPr>
            <a:lvl2pPr marL="457167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32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49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66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83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299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16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32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A5034C-8BD9-4B0C-893B-33834FAB227F}" type="datetime1">
              <a:rPr lang="tr-TR" smtClean="0"/>
              <a:pPr/>
              <a:t>09.12.2013</a:t>
            </a:fld>
            <a:endParaRPr lang="tr-TR" dirty="0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DBFFB2-86D9-4B8F-A59A-553A60B94BBE}" type="slidenum">
              <a:rPr lang="tr-TR" smtClean="0"/>
              <a:pPr/>
              <a:t>‹#›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1179164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sz="half" idx="1"/>
          </p:nvPr>
        </p:nvSpPr>
        <p:spPr>
          <a:xfrm>
            <a:off x="1656160" y="1600200"/>
            <a:ext cx="3429000" cy="4114800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 dirty="0"/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5256610" y="1600200"/>
            <a:ext cx="3429000" cy="4114800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 dirty="0"/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D787AA-CBCD-47F9-A04C-7106C508CDE4}" type="datetime1">
              <a:rPr lang="tr-TR" smtClean="0"/>
              <a:pPr/>
              <a:t>09.12.2013</a:t>
            </a:fld>
            <a:endParaRPr lang="tr-TR" dirty="0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DBFFB2-86D9-4B8F-A59A-553A60B94BBE}" type="slidenum">
              <a:rPr lang="tr-TR" smtClean="0"/>
              <a:pPr/>
              <a:t>‹#›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6077512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 dirty="0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1656160" y="1600200"/>
            <a:ext cx="3429000" cy="823912"/>
          </a:xfr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None/>
              <a:defRPr sz="2100" b="0">
                <a:solidFill>
                  <a:schemeClr val="accent2"/>
                </a:solidFill>
              </a:defRPr>
            </a:lvl1pPr>
            <a:lvl2pPr marL="457167" indent="0">
              <a:buNone/>
              <a:defRPr sz="2000" b="1"/>
            </a:lvl2pPr>
            <a:lvl3pPr marL="914332" indent="0">
              <a:buNone/>
              <a:defRPr sz="1800" b="1"/>
            </a:lvl3pPr>
            <a:lvl4pPr marL="1371498" indent="0">
              <a:buNone/>
              <a:defRPr sz="1600" b="1"/>
            </a:lvl4pPr>
            <a:lvl5pPr marL="1828664" indent="0">
              <a:buNone/>
              <a:defRPr sz="1600" b="1"/>
            </a:lvl5pPr>
            <a:lvl6pPr marL="2285830" indent="0">
              <a:buNone/>
              <a:defRPr sz="1600" b="1"/>
            </a:lvl6pPr>
            <a:lvl7pPr marL="2742994" indent="0">
              <a:buNone/>
              <a:defRPr sz="1600" b="1"/>
            </a:lvl7pPr>
            <a:lvl8pPr marL="3200160" indent="0">
              <a:buNone/>
              <a:defRPr sz="1600" b="1"/>
            </a:lvl8pPr>
            <a:lvl9pPr marL="3657327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1656160" y="2505075"/>
            <a:ext cx="3429000" cy="3337560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 dirty="0"/>
          </a:p>
        </p:txBody>
      </p:sp>
      <p:sp>
        <p:nvSpPr>
          <p:cNvPr id="5" name="Metin Yer Tutucusu 4"/>
          <p:cNvSpPr>
            <a:spLocks noGrp="1"/>
          </p:cNvSpPr>
          <p:nvPr>
            <p:ph type="body" sz="quarter" idx="3"/>
          </p:nvPr>
        </p:nvSpPr>
        <p:spPr>
          <a:xfrm>
            <a:off x="5256610" y="1600200"/>
            <a:ext cx="3429000" cy="823912"/>
          </a:xfr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None/>
              <a:defRPr sz="2100" b="0">
                <a:solidFill>
                  <a:schemeClr val="accent2"/>
                </a:solidFill>
              </a:defRPr>
            </a:lvl1pPr>
            <a:lvl2pPr marL="457167" indent="0">
              <a:buNone/>
              <a:defRPr sz="2000" b="1"/>
            </a:lvl2pPr>
            <a:lvl3pPr marL="914332" indent="0">
              <a:buNone/>
              <a:defRPr sz="1800" b="1"/>
            </a:lvl3pPr>
            <a:lvl4pPr marL="1371498" indent="0">
              <a:buNone/>
              <a:defRPr sz="1600" b="1"/>
            </a:lvl4pPr>
            <a:lvl5pPr marL="1828664" indent="0">
              <a:buNone/>
              <a:defRPr sz="1600" b="1"/>
            </a:lvl5pPr>
            <a:lvl6pPr marL="2285830" indent="0">
              <a:buNone/>
              <a:defRPr sz="1600" b="1"/>
            </a:lvl6pPr>
            <a:lvl7pPr marL="2742994" indent="0">
              <a:buNone/>
              <a:defRPr sz="1600" b="1"/>
            </a:lvl7pPr>
            <a:lvl8pPr marL="3200160" indent="0">
              <a:buNone/>
              <a:defRPr sz="1600" b="1"/>
            </a:lvl8pPr>
            <a:lvl9pPr marL="3657327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İçerik Yer Tutucusu 5"/>
          <p:cNvSpPr>
            <a:spLocks noGrp="1"/>
          </p:cNvSpPr>
          <p:nvPr>
            <p:ph sz="quarter" idx="4"/>
          </p:nvPr>
        </p:nvSpPr>
        <p:spPr>
          <a:xfrm>
            <a:off x="5256610" y="2505075"/>
            <a:ext cx="3429000" cy="3337560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 dirty="0"/>
          </a:p>
        </p:txBody>
      </p:sp>
      <p:sp>
        <p:nvSpPr>
          <p:cNvPr id="7" name="Veri Yer Tutucus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1CC9DD-75F5-4611-BA0B-CFB1A226639C}" type="datetime1">
              <a:rPr lang="tr-TR" smtClean="0"/>
              <a:pPr/>
              <a:t>09.12.2013</a:t>
            </a:fld>
            <a:endParaRPr lang="tr-TR" dirty="0"/>
          </a:p>
        </p:txBody>
      </p:sp>
      <p:sp>
        <p:nvSpPr>
          <p:cNvPr id="8" name="Altbilgi Yer Tutucusu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9" name="Slayt Numarası Yer Tutucus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DBFFB2-86D9-4B8F-A59A-553A60B94BBE}" type="slidenum">
              <a:rPr lang="tr-TR" smtClean="0"/>
              <a:pPr/>
              <a:t>‹#›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8330463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 dirty="0"/>
          </a:p>
        </p:txBody>
      </p:sp>
      <p:sp>
        <p:nvSpPr>
          <p:cNvPr id="3" name="Veri Yer Tutucus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0F1F9-2D3D-4243-878F-D000C3F2A1C4}" type="datetime1">
              <a:rPr lang="tr-TR" smtClean="0"/>
              <a:pPr/>
              <a:t>09.12.2013</a:t>
            </a:fld>
            <a:endParaRPr lang="tr-TR" dirty="0"/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DBFFB2-86D9-4B8F-A59A-553A60B94BBE}" type="slidenum">
              <a:rPr lang="tr-TR" smtClean="0"/>
              <a:pPr/>
              <a:t>‹#›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6983093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bg bwMode="gray"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ABCBE8-1824-4658-A8BB-BECFAEB7E35A}" type="datetime1">
              <a:rPr lang="tr-TR" smtClean="0"/>
              <a:pPr/>
              <a:t>09.12.2013</a:t>
            </a:fld>
            <a:endParaRPr lang="tr-TR" dirty="0"/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DBFFB2-86D9-4B8F-A59A-553A60B94BBE}" type="slidenum">
              <a:rPr lang="tr-TR" smtClean="0"/>
              <a:pPr/>
              <a:t>‹#›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2225268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bg bwMode="gray"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6628214" y="2277477"/>
            <a:ext cx="2057401" cy="2322178"/>
          </a:xfrm>
        </p:spPr>
        <p:txBody>
          <a:bodyPr anchor="b">
            <a:normAutofit/>
          </a:bodyPr>
          <a:lstStyle>
            <a:lvl1pPr>
              <a:defRPr sz="2600">
                <a:solidFill>
                  <a:schemeClr val="accent2"/>
                </a:solidFill>
              </a:defRPr>
            </a:lvl1pPr>
          </a:lstStyle>
          <a:p>
            <a:r>
              <a:rPr lang="tr-TR" smtClean="0"/>
              <a:t>Asıl başlık stili için tıklatın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970360" y="533400"/>
            <a:ext cx="5143500" cy="48006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 dirty="0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6628211" y="4583198"/>
            <a:ext cx="2057400" cy="1131813"/>
          </a:xfrm>
        </p:spPr>
        <p:txBody>
          <a:bodyPr>
            <a:normAutofit/>
          </a:bodyPr>
          <a:lstStyle>
            <a:lvl1pPr marL="0" indent="0">
              <a:spcBef>
                <a:spcPts val="1000"/>
              </a:spcBef>
              <a:buNone/>
              <a:defRPr sz="1400"/>
            </a:lvl1pPr>
            <a:lvl2pPr marL="457167" indent="0">
              <a:buNone/>
              <a:defRPr sz="1400"/>
            </a:lvl2pPr>
            <a:lvl3pPr marL="914332" indent="0">
              <a:buNone/>
              <a:defRPr sz="1200"/>
            </a:lvl3pPr>
            <a:lvl4pPr marL="1371498" indent="0">
              <a:buNone/>
              <a:defRPr sz="1000"/>
            </a:lvl4pPr>
            <a:lvl5pPr marL="1828664" indent="0">
              <a:buNone/>
              <a:defRPr sz="1000"/>
            </a:lvl5pPr>
            <a:lvl6pPr marL="2285830" indent="0">
              <a:buNone/>
              <a:defRPr sz="1000"/>
            </a:lvl6pPr>
            <a:lvl7pPr marL="2742994" indent="0">
              <a:buNone/>
              <a:defRPr sz="1000"/>
            </a:lvl7pPr>
            <a:lvl8pPr marL="3200160" indent="0">
              <a:buNone/>
              <a:defRPr sz="1000"/>
            </a:lvl8pPr>
            <a:lvl9pPr marL="3657327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5CD17-C377-4DE5-9FCA-CC7471605C58}" type="datetime1">
              <a:rPr lang="tr-TR" smtClean="0"/>
              <a:pPr/>
              <a:t>09.12.2013</a:t>
            </a:fld>
            <a:endParaRPr lang="tr-TR" dirty="0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DBFFB2-86D9-4B8F-A59A-553A60B94BBE}" type="slidenum">
              <a:rPr lang="tr-TR" smtClean="0"/>
              <a:pPr/>
              <a:t>‹#›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8977006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bg bwMode="gray"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6628214" y="2277477"/>
            <a:ext cx="2057401" cy="2322178"/>
          </a:xfrm>
        </p:spPr>
        <p:txBody>
          <a:bodyPr anchor="b">
            <a:normAutofit/>
          </a:bodyPr>
          <a:lstStyle>
            <a:lvl1pPr>
              <a:defRPr sz="2600">
                <a:solidFill>
                  <a:schemeClr val="accent2"/>
                </a:solidFill>
              </a:defRPr>
            </a:lvl1pPr>
          </a:lstStyle>
          <a:p>
            <a:r>
              <a:rPr lang="tr-TR" smtClean="0"/>
              <a:t>Asıl başlık stili için tıklatın</a:t>
            </a:r>
            <a:endParaRPr lang="tr-TR" dirty="0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6628211" y="4583198"/>
            <a:ext cx="2057400" cy="1131813"/>
          </a:xfrm>
        </p:spPr>
        <p:txBody>
          <a:bodyPr>
            <a:normAutofit/>
          </a:bodyPr>
          <a:lstStyle>
            <a:lvl1pPr marL="0" indent="0">
              <a:spcBef>
                <a:spcPts val="1000"/>
              </a:spcBef>
              <a:buNone/>
              <a:defRPr sz="1400"/>
            </a:lvl1pPr>
            <a:lvl2pPr marL="457167" indent="0">
              <a:buNone/>
              <a:defRPr sz="1400"/>
            </a:lvl2pPr>
            <a:lvl3pPr marL="914332" indent="0">
              <a:buNone/>
              <a:defRPr sz="1200"/>
            </a:lvl3pPr>
            <a:lvl4pPr marL="1371498" indent="0">
              <a:buNone/>
              <a:defRPr sz="1000"/>
            </a:lvl4pPr>
            <a:lvl5pPr marL="1828664" indent="0">
              <a:buNone/>
              <a:defRPr sz="1000"/>
            </a:lvl5pPr>
            <a:lvl6pPr marL="2285830" indent="0">
              <a:buNone/>
              <a:defRPr sz="1000"/>
            </a:lvl6pPr>
            <a:lvl7pPr marL="2742994" indent="0">
              <a:buNone/>
              <a:defRPr sz="1000"/>
            </a:lvl7pPr>
            <a:lvl8pPr marL="3200160" indent="0">
              <a:buNone/>
              <a:defRPr sz="1000"/>
            </a:lvl8pPr>
            <a:lvl9pPr marL="3657327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BE9F02-BE96-4BAE-86A5-1FA60D24CAE2}" type="datetime1">
              <a:rPr lang="tr-TR" smtClean="0"/>
              <a:pPr/>
              <a:t>09.12.2013</a:t>
            </a:fld>
            <a:endParaRPr lang="tr-TR" dirty="0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DBFFB2-86D9-4B8F-A59A-553A60B94BBE}" type="slidenum">
              <a:rPr lang="tr-TR" smtClean="0"/>
              <a:pPr/>
              <a:t>‹#›</a:t>
            </a:fld>
            <a:endParaRPr lang="tr-TR" dirty="0"/>
          </a:p>
        </p:txBody>
      </p:sp>
      <p:sp>
        <p:nvSpPr>
          <p:cNvPr id="8" name="Yuvarlatılmış Dikdörtgen 7"/>
          <p:cNvSpPr/>
          <p:nvPr/>
        </p:nvSpPr>
        <p:spPr>
          <a:xfrm>
            <a:off x="970364" y="533400"/>
            <a:ext cx="5143501" cy="4800600"/>
          </a:xfrm>
          <a:prstGeom prst="roundRect">
            <a:avLst>
              <a:gd name="adj" fmla="val 4409"/>
            </a:avLst>
          </a:prstGeom>
          <a:solidFill>
            <a:schemeClr val="bg1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sz="1800" dirty="0"/>
          </a:p>
        </p:txBody>
      </p:sp>
      <p:sp>
        <p:nvSpPr>
          <p:cNvPr id="3" name="Resim Yer Tutucusu 2"/>
          <p:cNvSpPr>
            <a:spLocks noGrp="1"/>
          </p:cNvSpPr>
          <p:nvPr>
            <p:ph type="pic" idx="1"/>
          </p:nvPr>
        </p:nvSpPr>
        <p:spPr>
          <a:xfrm>
            <a:off x="1056084" y="647700"/>
            <a:ext cx="4972050" cy="4572000"/>
          </a:xfrm>
          <a:prstGeom prst="roundRect">
            <a:avLst>
              <a:gd name="adj" fmla="val 3725"/>
            </a:avLst>
          </a:prstGeom>
        </p:spPr>
        <p:txBody>
          <a:bodyPr tIns="914400">
            <a:normAutofit/>
          </a:bodyPr>
          <a:lstStyle>
            <a:lvl1pPr marL="0" indent="0" algn="ctr">
              <a:buNone/>
              <a:defRPr sz="2400"/>
            </a:lvl1pPr>
            <a:lvl2pPr marL="457167" indent="0">
              <a:buNone/>
              <a:defRPr sz="2800"/>
            </a:lvl2pPr>
            <a:lvl3pPr marL="914332" indent="0">
              <a:buNone/>
              <a:defRPr sz="2400"/>
            </a:lvl3pPr>
            <a:lvl4pPr marL="1371498" indent="0">
              <a:buNone/>
              <a:defRPr sz="2000"/>
            </a:lvl4pPr>
            <a:lvl5pPr marL="1828664" indent="0">
              <a:buNone/>
              <a:defRPr sz="2000"/>
            </a:lvl5pPr>
            <a:lvl6pPr marL="2285830" indent="0">
              <a:buNone/>
              <a:defRPr sz="2000"/>
            </a:lvl6pPr>
            <a:lvl7pPr marL="2742994" indent="0">
              <a:buNone/>
              <a:defRPr sz="2000"/>
            </a:lvl7pPr>
            <a:lvl8pPr marL="3200160" indent="0">
              <a:buNone/>
              <a:defRPr sz="2000"/>
            </a:lvl8pPr>
            <a:lvl9pPr marL="3657327" indent="0">
              <a:buNone/>
              <a:defRPr sz="2000"/>
            </a:lvl9pPr>
          </a:lstStyle>
          <a:p>
            <a:r>
              <a:rPr lang="tr-TR" smtClean="0"/>
              <a:t>Resim eklemek için simgeyi tıklatın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6393017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gray"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Yer Tutucusu 1"/>
          <p:cNvSpPr>
            <a:spLocks noGrp="1"/>
          </p:cNvSpPr>
          <p:nvPr>
            <p:ph type="title"/>
          </p:nvPr>
        </p:nvSpPr>
        <p:spPr>
          <a:xfrm>
            <a:off x="1656160" y="304800"/>
            <a:ext cx="7029450" cy="120041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tr-TR" dirty="0" smtClean="0"/>
              <a:t>Asıl başlık stili için tıklatın</a:t>
            </a:r>
            <a:endParaRPr lang="tr-TR" dirty="0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1656160" y="1600200"/>
            <a:ext cx="702945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dirty="0" smtClean="0"/>
              <a:t>Asıl metin stillerini düzenlemek için tıklatın</a:t>
            </a:r>
          </a:p>
          <a:p>
            <a:pPr lvl="1"/>
            <a:r>
              <a:rPr lang="tr-TR" dirty="0" smtClean="0"/>
              <a:t>İkinci düzey</a:t>
            </a:r>
          </a:p>
          <a:p>
            <a:pPr lvl="2"/>
            <a:r>
              <a:rPr lang="tr-TR" dirty="0" smtClean="0"/>
              <a:t>Üçüncü </a:t>
            </a:r>
            <a:r>
              <a:rPr lang="tr-TR" noProof="0" dirty="0" smtClean="0"/>
              <a:t>düzey</a:t>
            </a:r>
          </a:p>
          <a:p>
            <a:pPr lvl="3"/>
            <a:r>
              <a:rPr lang="tr-TR" dirty="0" smtClean="0"/>
              <a:t>Dördüncü düzey</a:t>
            </a:r>
          </a:p>
          <a:p>
            <a:pPr lvl="4"/>
            <a:r>
              <a:rPr lang="tr-TR" dirty="0" smtClean="0"/>
              <a:t>Beşinci düzey</a:t>
            </a:r>
            <a:endParaRPr lang="tr-TR" dirty="0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2"/>
          </p:nvPr>
        </p:nvSpPr>
        <p:spPr>
          <a:xfrm>
            <a:off x="190184" y="6505078"/>
            <a:ext cx="723027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bg1"/>
                </a:solidFill>
              </a:defRPr>
            </a:lvl1pPr>
          </a:lstStyle>
          <a:p>
            <a:fld id="{9D3B9702-7FBF-4720-8670-571C5E7EEDDE}" type="datetime1">
              <a:rPr lang="tr-TR" smtClean="0"/>
              <a:pPr/>
              <a:t>09.12.2013</a:t>
            </a:fld>
            <a:endParaRPr lang="tr-TR" dirty="0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3"/>
          </p:nvPr>
        </p:nvSpPr>
        <p:spPr>
          <a:xfrm>
            <a:off x="960125" y="6505078"/>
            <a:ext cx="5157311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bg1"/>
                </a:solidFill>
              </a:defRPr>
            </a:lvl1pPr>
          </a:lstStyle>
          <a:p>
            <a:endParaRPr lang="tr-TR" dirty="0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4"/>
          </p:nvPr>
        </p:nvSpPr>
        <p:spPr>
          <a:xfrm>
            <a:off x="8685616" y="6280309"/>
            <a:ext cx="400049" cy="3491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51" b="1">
                <a:solidFill>
                  <a:schemeClr val="accent2"/>
                </a:solidFill>
              </a:defRPr>
            </a:lvl1pPr>
          </a:lstStyle>
          <a:p>
            <a:fld id="{8FDBFFB2-86D9-4B8F-A59A-553A60B94BBE}" type="slidenum">
              <a:rPr lang="tr-TR" smtClean="0"/>
              <a:pPr/>
              <a:t>‹#›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1702558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hf sldNum="0" hdr="0" ftr="0" dt="0"/>
  <p:txStyles>
    <p:titleStyle>
      <a:lvl1pPr algn="l" defTabSz="914332" rtl="0" eaLnBrk="1" latinLnBrk="0" hangingPunct="1">
        <a:lnSpc>
          <a:spcPct val="90000"/>
        </a:lnSpc>
        <a:spcBef>
          <a:spcPct val="0"/>
        </a:spcBef>
        <a:buNone/>
        <a:defRPr sz="3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74300" indent="-228584" algn="l" defTabSz="914332" rtl="0" eaLnBrk="1" latinLnBrk="0" hangingPunct="1">
        <a:lnSpc>
          <a:spcPct val="90000"/>
        </a:lnSpc>
        <a:spcBef>
          <a:spcPts val="1800"/>
        </a:spcBef>
        <a:buSzPct val="80000"/>
        <a:buFont typeface="Wingdings" panose="05000000000000000000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94316" indent="-228584" algn="l" defTabSz="914332" rtl="0" eaLnBrk="1" latinLnBrk="0" hangingPunct="1">
        <a:lnSpc>
          <a:spcPct val="90000"/>
        </a:lnSpc>
        <a:spcBef>
          <a:spcPts val="1000"/>
        </a:spcBef>
        <a:buSzPct val="80000"/>
        <a:buFont typeface="Wingdings" panose="05000000000000000000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32" indent="-228584" algn="l" defTabSz="914332" rtl="0" eaLnBrk="1" latinLnBrk="0" hangingPunct="1">
        <a:lnSpc>
          <a:spcPct val="90000"/>
        </a:lnSpc>
        <a:spcBef>
          <a:spcPts val="800"/>
        </a:spcBef>
        <a:buSzPct val="80000"/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34348" indent="-228584" algn="l" defTabSz="914332" rtl="0" eaLnBrk="1" latinLnBrk="0" hangingPunct="1">
        <a:lnSpc>
          <a:spcPct val="90000"/>
        </a:lnSpc>
        <a:spcBef>
          <a:spcPts val="800"/>
        </a:spcBef>
        <a:buSzPct val="80000"/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364" indent="-228584" algn="l" defTabSz="914332" rtl="0" eaLnBrk="1" latinLnBrk="0" hangingPunct="1">
        <a:lnSpc>
          <a:spcPct val="90000"/>
        </a:lnSpc>
        <a:spcBef>
          <a:spcPts val="800"/>
        </a:spcBef>
        <a:buSzPct val="80000"/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874380" indent="-228584" algn="l" defTabSz="914332" rtl="0" eaLnBrk="1" latinLnBrk="0" hangingPunct="1">
        <a:lnSpc>
          <a:spcPct val="90000"/>
        </a:lnSpc>
        <a:spcBef>
          <a:spcPts val="800"/>
        </a:spcBef>
        <a:buSzPct val="80000"/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194396" indent="-228584" algn="l" defTabSz="914332" rtl="0" eaLnBrk="1" latinLnBrk="0" hangingPunct="1">
        <a:lnSpc>
          <a:spcPct val="90000"/>
        </a:lnSpc>
        <a:spcBef>
          <a:spcPts val="800"/>
        </a:spcBef>
        <a:buSzPct val="80000"/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514412" indent="-228584" algn="l" defTabSz="914332" rtl="0" eaLnBrk="1" latinLnBrk="0" hangingPunct="1">
        <a:lnSpc>
          <a:spcPct val="90000"/>
        </a:lnSpc>
        <a:spcBef>
          <a:spcPts val="800"/>
        </a:spcBef>
        <a:buSzPct val="80000"/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834428" indent="-228584" algn="l" defTabSz="914332" rtl="0" eaLnBrk="1" latinLnBrk="0" hangingPunct="1">
        <a:lnSpc>
          <a:spcPct val="90000"/>
        </a:lnSpc>
        <a:spcBef>
          <a:spcPts val="800"/>
        </a:spcBef>
        <a:buSzPct val="80000"/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67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32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98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664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30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994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160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327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288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biltek.info/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ctrTitle"/>
          </p:nvPr>
        </p:nvSpPr>
        <p:spPr>
          <a:xfrm>
            <a:off x="798915" y="304800"/>
            <a:ext cx="6846223" cy="2793906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tr-TR" sz="4000" dirty="0" smtClean="0">
                <a:latin typeface="Candara" panose="020E0502030303020204" pitchFamily="34" charset="0"/>
              </a:rPr>
              <a:t>BİLGİ VE İLETİŞİM TEKNOLOJİLERİ KULLANIMI VE ETİK</a:t>
            </a:r>
            <a:endParaRPr lang="tr-TR" sz="4000" dirty="0">
              <a:solidFill>
                <a:srgbClr val="595959"/>
              </a:solidFill>
              <a:latin typeface="Candara" panose="020E0502030303020204" pitchFamily="34" charset="0"/>
            </a:endParaRPr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798915" y="3108803"/>
            <a:ext cx="5318521" cy="1332568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tr-TR" sz="1800" dirty="0" smtClean="0">
                <a:latin typeface="Candara" panose="020E0502030303020204" pitchFamily="34" charset="0"/>
              </a:rPr>
              <a:t>İnternet </a:t>
            </a:r>
            <a:r>
              <a:rPr lang="tr-TR" sz="1800" dirty="0">
                <a:latin typeface="Candara" panose="020E0502030303020204" pitchFamily="34" charset="0"/>
              </a:rPr>
              <a:t>ve BİT Kullanım Kuralları </a:t>
            </a:r>
          </a:p>
          <a:p>
            <a:pPr>
              <a:lnSpc>
                <a:spcPct val="150000"/>
              </a:lnSpc>
            </a:pPr>
            <a:r>
              <a:rPr lang="tr-TR" sz="1800" dirty="0">
                <a:latin typeface="Candara" panose="020E0502030303020204" pitchFamily="34" charset="0"/>
              </a:rPr>
              <a:t>Telif </a:t>
            </a:r>
            <a:r>
              <a:rPr lang="tr-TR" sz="1800" dirty="0" smtClean="0">
                <a:latin typeface="Candara" panose="020E0502030303020204" pitchFamily="34" charset="0"/>
              </a:rPr>
              <a:t>Hakları</a:t>
            </a:r>
            <a:endParaRPr lang="tr-TR" sz="1800" dirty="0">
              <a:latin typeface="Candara" panose="020E0502030303020204" pitchFamily="34" charset="0"/>
            </a:endParaRPr>
          </a:p>
          <a:p>
            <a:pPr>
              <a:lnSpc>
                <a:spcPct val="150000"/>
              </a:lnSpc>
            </a:pPr>
            <a:r>
              <a:rPr lang="tr-TR" sz="1800" dirty="0">
                <a:latin typeface="Candara" panose="020E0502030303020204" pitchFamily="34" charset="0"/>
              </a:rPr>
              <a:t>Bilişim Suçları </a:t>
            </a:r>
          </a:p>
          <a:p>
            <a:endParaRPr lang="tr-TR" dirty="0">
              <a:latin typeface="Candara" panose="020E0502030303020204" pitchFamily="34" charset="0"/>
            </a:endParaRPr>
          </a:p>
          <a:p>
            <a:endParaRPr lang="tr-TR" dirty="0">
              <a:latin typeface="Candara" panose="020E0502030303020204" pitchFamily="34" charset="0"/>
            </a:endParaRPr>
          </a:p>
        </p:txBody>
      </p:sp>
      <p:sp>
        <p:nvSpPr>
          <p:cNvPr id="4" name="Metin kutusu 3"/>
          <p:cNvSpPr txBox="1"/>
          <p:nvPr/>
        </p:nvSpPr>
        <p:spPr>
          <a:xfrm>
            <a:off x="6300192" y="6302373"/>
            <a:ext cx="27197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tr-TR" sz="1200" dirty="0" smtClean="0"/>
              <a:t>Ahmet SOYARSLAN</a:t>
            </a:r>
          </a:p>
          <a:p>
            <a:pPr algn="r"/>
            <a:r>
              <a:rPr lang="tr-TR" sz="1200" dirty="0" smtClean="0">
                <a:solidFill>
                  <a:schemeClr val="tx1">
                    <a:lumMod val="95000"/>
                    <a:lumOff val="5000"/>
                  </a:schemeClr>
                </a:solidFill>
                <a:hlinkClick r:id="rId3"/>
              </a:rPr>
              <a:t>biltek.info</a:t>
            </a:r>
            <a:endParaRPr lang="tr-TR" sz="12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842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540327" y="304800"/>
            <a:ext cx="8145283" cy="1200416"/>
          </a:xfrm>
        </p:spPr>
        <p:txBody>
          <a:bodyPr/>
          <a:lstStyle/>
          <a:p>
            <a:r>
              <a:rPr lang="tr-TR" dirty="0" smtClean="0"/>
              <a:t>ŞİFRENİZİ PAYLAŞMAYIN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644236" y="1763594"/>
            <a:ext cx="5269045" cy="3951406"/>
          </a:xfrm>
        </p:spPr>
        <p:txBody>
          <a:bodyPr/>
          <a:lstStyle/>
          <a:p>
            <a:r>
              <a:rPr lang="tr-TR" dirty="0" smtClean="0"/>
              <a:t>İnternet üzerindeki hesaplarına ait kullanıcı adı ve şifreyi kimseyle </a:t>
            </a:r>
            <a:r>
              <a:rPr lang="tr-TR" b="1" dirty="0" smtClean="0"/>
              <a:t>paylaşmayın</a:t>
            </a:r>
            <a:r>
              <a:rPr lang="tr-TR" dirty="0" smtClean="0"/>
              <a:t>, hiçbir yere </a:t>
            </a:r>
            <a:r>
              <a:rPr lang="tr-TR" b="1" dirty="0" smtClean="0"/>
              <a:t>yazmayın</a:t>
            </a:r>
            <a:r>
              <a:rPr lang="tr-TR" dirty="0" smtClean="0"/>
              <a:t> ve kimseye </a:t>
            </a:r>
            <a:r>
              <a:rPr lang="tr-TR" b="1" dirty="0" smtClean="0"/>
              <a:t>göndermeyin</a:t>
            </a:r>
            <a:r>
              <a:rPr lang="tr-TR" dirty="0" smtClean="0"/>
              <a:t>.</a:t>
            </a:r>
          </a:p>
          <a:p>
            <a:r>
              <a:rPr lang="tr-TR" dirty="0" smtClean="0"/>
              <a:t>Unutmayın, hesabınızı ele geçiren bir kişi sizin adınıza suç işleyebilir, </a:t>
            </a:r>
            <a:r>
              <a:rPr lang="tr-TR" b="1" dirty="0" smtClean="0"/>
              <a:t>suçu o işler ama sorumlusu siz olursunuz!</a:t>
            </a:r>
          </a:p>
          <a:p>
            <a:r>
              <a:rPr lang="tr-TR" b="1" dirty="0" smtClean="0"/>
              <a:t>Güçlü </a:t>
            </a:r>
            <a:r>
              <a:rPr lang="tr-TR" dirty="0" smtClean="0"/>
              <a:t>bir şifre oluşturarak hesaplarınızı </a:t>
            </a:r>
            <a:r>
              <a:rPr lang="tr-TR" b="1" dirty="0" smtClean="0"/>
              <a:t>koruyun</a:t>
            </a:r>
            <a:r>
              <a:rPr lang="tr-TR" dirty="0" smtClean="0"/>
              <a:t>.</a:t>
            </a:r>
            <a:endParaRPr lang="tr-TR" dirty="0"/>
          </a:p>
        </p:txBody>
      </p:sp>
      <p:pic>
        <p:nvPicPr>
          <p:cNvPr id="2050" name="Picture 2" descr="https://cdn1.iconfinder.com/data/icons/i-Love-Icons/512/lock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13281" y="1763594"/>
            <a:ext cx="2924070" cy="29240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500852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4412511" y="1610843"/>
            <a:ext cx="3848987" cy="3014319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tr-TR" dirty="0" smtClean="0">
                <a:solidFill>
                  <a:srgbClr val="595959"/>
                </a:solidFill>
                <a:latin typeface="Euphemia"/>
              </a:rPr>
              <a:t>Güçlü Şifre Oluşturma</a:t>
            </a:r>
            <a:endParaRPr lang="tr-TR" dirty="0">
              <a:solidFill>
                <a:srgbClr val="595959"/>
              </a:solidFill>
              <a:latin typeface="Euphemia"/>
            </a:endParaRPr>
          </a:p>
        </p:txBody>
      </p:sp>
    </p:spTree>
    <p:extLst>
      <p:ext uri="{BB962C8B-B14F-4D97-AF65-F5344CB8AC3E}">
        <p14:creationId xmlns:p14="http://schemas.microsoft.com/office/powerpoint/2010/main" val="42745684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903890" y="304800"/>
            <a:ext cx="7781720" cy="1200416"/>
          </a:xfrm>
        </p:spPr>
        <p:txBody>
          <a:bodyPr/>
          <a:lstStyle/>
          <a:p>
            <a:r>
              <a:rPr lang="tr-TR" dirty="0" smtClean="0"/>
              <a:t>Güçlü Şifre Oluşturma Yöntemleri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977462" y="1934678"/>
            <a:ext cx="7708148" cy="3780322"/>
          </a:xfrm>
        </p:spPr>
        <p:txBody>
          <a:bodyPr/>
          <a:lstStyle/>
          <a:p>
            <a:r>
              <a:rPr lang="tr-TR" dirty="0"/>
              <a:t>Şifrelerinizde </a:t>
            </a:r>
            <a:r>
              <a:rPr lang="tr-TR" b="1" dirty="0"/>
              <a:t>kişisel</a:t>
            </a:r>
            <a:r>
              <a:rPr lang="tr-TR" dirty="0"/>
              <a:t> bilgilerinize yer vermeyin. Örneğin, adınız, doğum tarihiniz veya kimlik numaranız.</a:t>
            </a:r>
          </a:p>
          <a:p>
            <a:endParaRPr lang="tr-TR" dirty="0"/>
          </a:p>
          <a:p>
            <a:r>
              <a:rPr lang="tr-TR" dirty="0">
                <a:latin typeface="Arial" pitchFamily="34" charset="0"/>
                <a:cs typeface="Arial" pitchFamily="34" charset="0"/>
              </a:rPr>
              <a:t>ali1999, 32423526655, 1986 gibi</a:t>
            </a:r>
          </a:p>
          <a:p>
            <a:pPr marL="45716" indent="0">
              <a:buNone/>
            </a:pP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8379067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903890" y="304800"/>
            <a:ext cx="7781720" cy="1200416"/>
          </a:xfrm>
        </p:spPr>
        <p:txBody>
          <a:bodyPr/>
          <a:lstStyle/>
          <a:p>
            <a:r>
              <a:rPr lang="tr-TR" dirty="0" smtClean="0"/>
              <a:t>Güçlü Şifre Oluşturma Yöntemleri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977462" y="1944302"/>
            <a:ext cx="7708148" cy="3770697"/>
          </a:xfrm>
        </p:spPr>
        <p:txBody>
          <a:bodyPr/>
          <a:lstStyle/>
          <a:p>
            <a:r>
              <a:rPr lang="tr-TR" dirty="0"/>
              <a:t>Şifrenizde </a:t>
            </a:r>
            <a:r>
              <a:rPr lang="tr-TR" b="1" dirty="0"/>
              <a:t>ardışık</a:t>
            </a:r>
            <a:r>
              <a:rPr lang="tr-TR" dirty="0"/>
              <a:t> sayılar, harfler kullanmayın.  Örneğin, 123456, 1234, </a:t>
            </a:r>
            <a:r>
              <a:rPr lang="tr-TR" dirty="0" err="1"/>
              <a:t>abcd</a:t>
            </a:r>
            <a:r>
              <a:rPr lang="tr-TR" dirty="0"/>
              <a:t> gibi.</a:t>
            </a:r>
          </a:p>
          <a:p>
            <a:endParaRPr lang="tr-TR" dirty="0"/>
          </a:p>
          <a:p>
            <a:r>
              <a:rPr lang="tr-TR" dirty="0"/>
              <a:t>Tahmin edilmesi kolay </a:t>
            </a:r>
            <a:r>
              <a:rPr lang="tr-TR" b="1" dirty="0" smtClean="0"/>
              <a:t>yan yana</a:t>
            </a:r>
            <a:r>
              <a:rPr lang="tr-TR" dirty="0" smtClean="0"/>
              <a:t> </a:t>
            </a:r>
            <a:r>
              <a:rPr lang="tr-TR" dirty="0"/>
              <a:t>bulunan tuşları kullanmayın. Örneğin, </a:t>
            </a:r>
            <a:r>
              <a:rPr lang="tr-TR" dirty="0" err="1"/>
              <a:t>qwerty</a:t>
            </a:r>
            <a:r>
              <a:rPr lang="tr-TR" dirty="0"/>
              <a:t>, </a:t>
            </a:r>
            <a:r>
              <a:rPr lang="tr-TR" dirty="0" err="1"/>
              <a:t>asdf</a:t>
            </a:r>
            <a:r>
              <a:rPr lang="tr-TR" dirty="0"/>
              <a:t> gibi.</a:t>
            </a:r>
          </a:p>
          <a:p>
            <a:pPr marL="45716" indent="0">
              <a:buNone/>
            </a:pP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7298218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903890" y="304800"/>
            <a:ext cx="7781720" cy="1200416"/>
          </a:xfrm>
        </p:spPr>
        <p:txBody>
          <a:bodyPr/>
          <a:lstStyle/>
          <a:p>
            <a:r>
              <a:rPr lang="tr-TR" dirty="0" smtClean="0"/>
              <a:t>Güçlü Şifre Oluşturma Yöntemleri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977462" y="1771048"/>
            <a:ext cx="7708148" cy="3943952"/>
          </a:xfrm>
        </p:spPr>
        <p:txBody>
          <a:bodyPr/>
          <a:lstStyle/>
          <a:p>
            <a:r>
              <a:rPr lang="tr-TR" dirty="0"/>
              <a:t>Şifreniz en az </a:t>
            </a:r>
            <a:r>
              <a:rPr lang="tr-TR" b="1" dirty="0"/>
              <a:t>7 basamaklı </a:t>
            </a:r>
            <a:r>
              <a:rPr lang="tr-TR" dirty="0"/>
              <a:t>olsun.</a:t>
            </a:r>
          </a:p>
          <a:p>
            <a:r>
              <a:rPr lang="tr-TR" dirty="0"/>
              <a:t>Mümkün olduğunda aşağıdaki karakterlerden içersin.</a:t>
            </a:r>
          </a:p>
          <a:p>
            <a:r>
              <a:rPr lang="tr-TR" dirty="0"/>
              <a:t>Büyük/küçük harf (</a:t>
            </a:r>
            <a:r>
              <a:rPr lang="tr-TR" dirty="0" err="1"/>
              <a:t>A,a</a:t>
            </a:r>
            <a:r>
              <a:rPr lang="tr-TR" dirty="0"/>
              <a:t>…</a:t>
            </a:r>
            <a:r>
              <a:rPr lang="tr-TR" dirty="0" err="1"/>
              <a:t>Z,z</a:t>
            </a:r>
            <a:r>
              <a:rPr lang="tr-TR" dirty="0"/>
              <a:t>)</a:t>
            </a:r>
          </a:p>
          <a:p>
            <a:r>
              <a:rPr lang="tr-TR" dirty="0"/>
              <a:t>Rakam (0-9)</a:t>
            </a:r>
          </a:p>
          <a:p>
            <a:r>
              <a:rPr lang="tr-TR" dirty="0"/>
              <a:t>Noktalama (.,; gibi)</a:t>
            </a:r>
          </a:p>
          <a:p>
            <a:r>
              <a:rPr lang="tr-TR" dirty="0"/>
              <a:t>Özel karakter (-!+ gibi)</a:t>
            </a:r>
          </a:p>
          <a:p>
            <a:pPr marL="45716" indent="0">
              <a:buNone/>
            </a:pP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6550693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903890" y="304800"/>
            <a:ext cx="7781720" cy="1200416"/>
          </a:xfrm>
        </p:spPr>
        <p:txBody>
          <a:bodyPr/>
          <a:lstStyle/>
          <a:p>
            <a:r>
              <a:rPr lang="tr-TR" dirty="0" smtClean="0"/>
              <a:t>Güçlü Şifre Oluşturma Yöntemleri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977462" y="1600200"/>
            <a:ext cx="7708148" cy="4114800"/>
          </a:xfrm>
        </p:spPr>
        <p:txBody>
          <a:bodyPr/>
          <a:lstStyle/>
          <a:p>
            <a:r>
              <a:rPr lang="tr-TR" dirty="0" smtClean="0"/>
              <a:t>Sadece rakamlardan oluşan </a:t>
            </a:r>
            <a:r>
              <a:rPr lang="tr-TR" b="1" dirty="0" smtClean="0"/>
              <a:t>6 </a:t>
            </a:r>
            <a:r>
              <a:rPr lang="tr-TR" dirty="0" smtClean="0"/>
              <a:t>haneli bir şifre </a:t>
            </a:r>
            <a:r>
              <a:rPr lang="tr-TR" b="1" dirty="0" smtClean="0"/>
              <a:t>3 dakikada </a:t>
            </a:r>
            <a:r>
              <a:rPr lang="tr-TR" dirty="0" smtClean="0"/>
              <a:t>çözülebilirken,</a:t>
            </a:r>
          </a:p>
          <a:p>
            <a:r>
              <a:rPr lang="tr-TR" dirty="0" smtClean="0"/>
              <a:t>Rakamlar, küçük/büyük harfler, işaret ve sembollerin de olduğu </a:t>
            </a:r>
            <a:r>
              <a:rPr lang="tr-TR" b="1" dirty="0" smtClean="0"/>
              <a:t>9</a:t>
            </a:r>
            <a:r>
              <a:rPr lang="tr-TR" dirty="0" smtClean="0"/>
              <a:t> haneli bir şifre </a:t>
            </a:r>
            <a:r>
              <a:rPr lang="tr-TR" b="1" dirty="0" smtClean="0"/>
              <a:t>44.530 yılda </a:t>
            </a:r>
            <a:r>
              <a:rPr lang="tr-TR" dirty="0" smtClean="0"/>
              <a:t>ancak çözülebiliyor.</a:t>
            </a:r>
          </a:p>
          <a:p>
            <a:r>
              <a:rPr lang="tr-TR" dirty="0" smtClean="0"/>
              <a:t>Seçim sizin…</a:t>
            </a:r>
            <a:endParaRPr lang="tr-TR" dirty="0"/>
          </a:p>
        </p:txBody>
      </p:sp>
      <p:sp>
        <p:nvSpPr>
          <p:cNvPr id="4" name="Yuvarlatılmış Çapraz Köşeli Dikdörtgen 3"/>
          <p:cNvSpPr/>
          <p:nvPr/>
        </p:nvSpPr>
        <p:spPr>
          <a:xfrm>
            <a:off x="1095633" y="3847071"/>
            <a:ext cx="1062681" cy="535459"/>
          </a:xfrm>
          <a:prstGeom prst="round2Diag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dirty="0" smtClean="0"/>
              <a:t>123456</a:t>
            </a:r>
            <a:endParaRPr lang="tr-TR" dirty="0"/>
          </a:p>
        </p:txBody>
      </p:sp>
      <p:sp>
        <p:nvSpPr>
          <p:cNvPr id="5" name="Yuvarlatılmış Çapraz Köşeli Dikdörtgen 4"/>
          <p:cNvSpPr/>
          <p:nvPr/>
        </p:nvSpPr>
        <p:spPr>
          <a:xfrm>
            <a:off x="2430162" y="4456671"/>
            <a:ext cx="1062681" cy="535459"/>
          </a:xfrm>
          <a:prstGeom prst="round2Diag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dirty="0" err="1" smtClean="0"/>
              <a:t>abcdef</a:t>
            </a:r>
            <a:endParaRPr lang="tr-TR" dirty="0"/>
          </a:p>
        </p:txBody>
      </p:sp>
      <p:sp>
        <p:nvSpPr>
          <p:cNvPr id="6" name="Yuvarlatılmış Çapraz Köşeli Dikdörtgen 5"/>
          <p:cNvSpPr/>
          <p:nvPr/>
        </p:nvSpPr>
        <p:spPr>
          <a:xfrm>
            <a:off x="3889909" y="3847070"/>
            <a:ext cx="1131877" cy="535459"/>
          </a:xfrm>
          <a:prstGeom prst="round2Diag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dirty="0" err="1" smtClean="0"/>
              <a:t>qwerty</a:t>
            </a:r>
            <a:endParaRPr lang="tr-TR" dirty="0"/>
          </a:p>
        </p:txBody>
      </p:sp>
      <p:sp>
        <p:nvSpPr>
          <p:cNvPr id="7" name="Yuvarlatılmış Çapraz Köşeli Dikdörtgen 6"/>
          <p:cNvSpPr/>
          <p:nvPr/>
        </p:nvSpPr>
        <p:spPr>
          <a:xfrm>
            <a:off x="5387547" y="4456670"/>
            <a:ext cx="1180665" cy="535459"/>
          </a:xfrm>
          <a:prstGeom prst="round2Diag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dirty="0" smtClean="0"/>
              <a:t>29101986</a:t>
            </a:r>
            <a:endParaRPr lang="tr-TR" dirty="0"/>
          </a:p>
        </p:txBody>
      </p:sp>
      <p:sp>
        <p:nvSpPr>
          <p:cNvPr id="8" name="Yuvarlatılmış Çapraz Köşeli Dikdörtgen 7"/>
          <p:cNvSpPr/>
          <p:nvPr/>
        </p:nvSpPr>
        <p:spPr>
          <a:xfrm>
            <a:off x="6917130" y="3847071"/>
            <a:ext cx="1180665" cy="535459"/>
          </a:xfrm>
          <a:prstGeom prst="round2Diag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dirty="0" smtClean="0"/>
              <a:t>mardin47</a:t>
            </a:r>
            <a:endParaRPr lang="tr-TR" dirty="0"/>
          </a:p>
        </p:txBody>
      </p:sp>
      <p:sp>
        <p:nvSpPr>
          <p:cNvPr id="9" name="Yuvarlatılmış Çapraz Köşeli Dikdörtgen 8"/>
          <p:cNvSpPr/>
          <p:nvPr/>
        </p:nvSpPr>
        <p:spPr>
          <a:xfrm>
            <a:off x="3822357" y="5072447"/>
            <a:ext cx="1309816" cy="535459"/>
          </a:xfrm>
          <a:prstGeom prst="round2Diag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dirty="0" smtClean="0"/>
              <a:t>A58+t*y2G</a:t>
            </a:r>
            <a:endParaRPr lang="tr-TR" dirty="0"/>
          </a:p>
        </p:txBody>
      </p:sp>
      <p:sp>
        <p:nvSpPr>
          <p:cNvPr id="11" name="Çarpma 10"/>
          <p:cNvSpPr/>
          <p:nvPr/>
        </p:nvSpPr>
        <p:spPr>
          <a:xfrm>
            <a:off x="1458097" y="4382529"/>
            <a:ext cx="337751" cy="345990"/>
          </a:xfrm>
          <a:prstGeom prst="mathMultiply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2" name="Çarpma 11"/>
          <p:cNvSpPr/>
          <p:nvPr/>
        </p:nvSpPr>
        <p:spPr>
          <a:xfrm>
            <a:off x="4286971" y="4382529"/>
            <a:ext cx="337751" cy="345990"/>
          </a:xfrm>
          <a:prstGeom prst="mathMultiply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3" name="Çarpma 12"/>
          <p:cNvSpPr/>
          <p:nvPr/>
        </p:nvSpPr>
        <p:spPr>
          <a:xfrm>
            <a:off x="2792626" y="4992129"/>
            <a:ext cx="337751" cy="345990"/>
          </a:xfrm>
          <a:prstGeom prst="mathMultiply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4" name="Çarpma 13"/>
          <p:cNvSpPr/>
          <p:nvPr/>
        </p:nvSpPr>
        <p:spPr>
          <a:xfrm>
            <a:off x="7338586" y="4390767"/>
            <a:ext cx="337751" cy="345990"/>
          </a:xfrm>
          <a:prstGeom prst="mathMultiply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5" name="Çarpma 14"/>
          <p:cNvSpPr/>
          <p:nvPr/>
        </p:nvSpPr>
        <p:spPr>
          <a:xfrm>
            <a:off x="5785755" y="5007574"/>
            <a:ext cx="337751" cy="345990"/>
          </a:xfrm>
          <a:prstGeom prst="mathMultiply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6" name="Gülen Yüz 15"/>
          <p:cNvSpPr/>
          <p:nvPr/>
        </p:nvSpPr>
        <p:spPr>
          <a:xfrm>
            <a:off x="4317450" y="5689254"/>
            <a:ext cx="276791" cy="288325"/>
          </a:xfrm>
          <a:prstGeom prst="smileyFac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4464022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4582160" y="3373120"/>
            <a:ext cx="3820160" cy="865516"/>
          </a:xfrm>
        </p:spPr>
        <p:txBody>
          <a:bodyPr/>
          <a:lstStyle/>
          <a:p>
            <a:r>
              <a:rPr lang="tr-TR" dirty="0" smtClean="0"/>
              <a:t>TELİF HAKKI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40650219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447040" y="304800"/>
            <a:ext cx="8238570" cy="1200416"/>
          </a:xfrm>
        </p:spPr>
        <p:txBody>
          <a:bodyPr/>
          <a:lstStyle/>
          <a:p>
            <a:r>
              <a:rPr lang="tr-TR" dirty="0" smtClean="0"/>
              <a:t>TELİF HAKKI NEDİR?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548640" y="2021840"/>
            <a:ext cx="5344160" cy="2641600"/>
          </a:xfrm>
        </p:spPr>
        <p:txBody>
          <a:bodyPr/>
          <a:lstStyle/>
          <a:p>
            <a:r>
              <a:rPr lang="tr-TR" dirty="0"/>
              <a:t>H</a:t>
            </a:r>
            <a:r>
              <a:rPr lang="tr-TR" dirty="0" smtClean="0"/>
              <a:t>erhangi </a:t>
            </a:r>
            <a:r>
              <a:rPr lang="tr-TR" dirty="0"/>
              <a:t>bir bilgi veya düşünce ürününün kullanılması ve yayılması ile ilgili hakların, yasalarla belirli kişilere verilmesidir. </a:t>
            </a:r>
            <a:endParaRPr lang="tr-TR" dirty="0" smtClean="0"/>
          </a:p>
          <a:p>
            <a:r>
              <a:rPr lang="tr-TR" dirty="0" smtClean="0"/>
              <a:t>Kısaca</a:t>
            </a:r>
            <a:r>
              <a:rPr lang="tr-TR" dirty="0"/>
              <a:t>, orijinal bir yapıtın, eserin kopyalanmasına veya kullanılmasına </a:t>
            </a:r>
            <a:r>
              <a:rPr lang="tr-TR" b="1" dirty="0"/>
              <a:t>izin vermeme </a:t>
            </a:r>
            <a:r>
              <a:rPr lang="tr-TR" dirty="0"/>
              <a:t>hakkıdır</a:t>
            </a:r>
            <a:r>
              <a:rPr lang="tr-TR" dirty="0" smtClean="0"/>
              <a:t>.</a:t>
            </a:r>
            <a:endParaRPr lang="tr-TR" dirty="0"/>
          </a:p>
        </p:txBody>
      </p:sp>
      <p:pic>
        <p:nvPicPr>
          <p:cNvPr id="1028" name="Picture 4" descr="http://upload.wikimedia.org/wikipedia/commons/thumb/b/b0/Copyright.svg/197px-Copyright.svg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3975" y="2169795"/>
            <a:ext cx="1876425" cy="1876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617063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416560" y="304800"/>
            <a:ext cx="8269050" cy="1200416"/>
          </a:xfrm>
        </p:spPr>
        <p:txBody>
          <a:bodyPr/>
          <a:lstStyle/>
          <a:p>
            <a:r>
              <a:rPr lang="tr-TR" dirty="0" smtClean="0"/>
              <a:t>TELİF HAKKI İHLALİ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528320" y="1600200"/>
            <a:ext cx="5370062" cy="4114800"/>
          </a:xfrm>
        </p:spPr>
        <p:txBody>
          <a:bodyPr/>
          <a:lstStyle/>
          <a:p>
            <a:r>
              <a:rPr lang="tr-TR" dirty="0" smtClean="0"/>
              <a:t>Bir sanatçının müzik parçasını, </a:t>
            </a:r>
            <a:r>
              <a:rPr lang="tr-TR" dirty="0" err="1" smtClean="0"/>
              <a:t>klibini</a:t>
            </a:r>
            <a:r>
              <a:rPr lang="tr-TR" dirty="0" smtClean="0"/>
              <a:t>, film eserini, bir yazarın kitabını veya bir firmanın yazılımını bu kişilerin izni olmadan ne kullanabilir ne de kopyalayabilirsiniz.</a:t>
            </a:r>
          </a:p>
          <a:p>
            <a:r>
              <a:rPr lang="tr-TR" dirty="0" smtClean="0"/>
              <a:t>Bu eserler, sahibinin izin verdiği, yasal dağıtımını yapan mağaza ya da internet sitelerinde satın alınarak kullanılmalıdır. </a:t>
            </a:r>
          </a:p>
          <a:p>
            <a:r>
              <a:rPr lang="tr-TR" dirty="0" smtClean="0"/>
              <a:t>Aksi bir yönteme başvurulursa telif hakkı ihlali gerçekleşmiş, yani suç işlenmiş olur.</a:t>
            </a:r>
            <a:endParaRPr lang="tr-TR" dirty="0"/>
          </a:p>
        </p:txBody>
      </p:sp>
      <p:pic>
        <p:nvPicPr>
          <p:cNvPr id="5" name="Resim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2647" y="1680520"/>
            <a:ext cx="3273188" cy="27048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81136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416560" y="304800"/>
            <a:ext cx="8269050" cy="1200416"/>
          </a:xfrm>
        </p:spPr>
        <p:txBody>
          <a:bodyPr/>
          <a:lstStyle/>
          <a:p>
            <a:r>
              <a:rPr lang="tr-TR" dirty="0" smtClean="0"/>
              <a:t>İNTERNET VE TELİF HAKKI İHLALİ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416560" y="1600200"/>
            <a:ext cx="8269050" cy="4114800"/>
          </a:xfrm>
        </p:spPr>
        <p:txBody>
          <a:bodyPr/>
          <a:lstStyle/>
          <a:p>
            <a:r>
              <a:rPr lang="tr-TR" dirty="0" smtClean="0"/>
              <a:t>İnternet üzerinden bilginin çok hızlı ve denetimsiz bir şekilde yayılması telif hakkı ihlal suçlarının artmasına neden olmuştur.</a:t>
            </a:r>
          </a:p>
          <a:p>
            <a:r>
              <a:rPr lang="tr-TR" dirty="0" smtClean="0"/>
              <a:t>Müzik albümleri, yazılımlar, oyunlar, filmler kitaplar daha birçok eser daha yayınlandığı </a:t>
            </a:r>
            <a:r>
              <a:rPr lang="tr-TR" b="1" dirty="0" smtClean="0"/>
              <a:t>ilk saatlerde </a:t>
            </a:r>
            <a:r>
              <a:rPr lang="tr-TR" dirty="0" smtClean="0"/>
              <a:t>internet üzerinde paylaşılmakta ve birçok kullanıcı hiç farkında olmadan bu </a:t>
            </a:r>
            <a:r>
              <a:rPr lang="tr-TR" b="1" dirty="0" smtClean="0"/>
              <a:t>suça ortak </a:t>
            </a:r>
            <a:r>
              <a:rPr lang="tr-TR" dirty="0" smtClean="0"/>
              <a:t>olmaktadır.</a:t>
            </a:r>
          </a:p>
          <a:p>
            <a:r>
              <a:rPr lang="fi-FI" dirty="0"/>
              <a:t>Fikir ve Sanat Eserleri </a:t>
            </a:r>
            <a:r>
              <a:rPr lang="fi-FI" dirty="0" smtClean="0"/>
              <a:t>Kanunu</a:t>
            </a:r>
            <a:r>
              <a:rPr lang="tr-TR" dirty="0" smtClean="0"/>
              <a:t>’</a:t>
            </a:r>
            <a:r>
              <a:rPr lang="tr-TR" dirty="0" err="1" smtClean="0"/>
              <a:t>na</a:t>
            </a:r>
            <a:r>
              <a:rPr lang="tr-TR" dirty="0" smtClean="0"/>
              <a:t> göre bu kişiler hakkında </a:t>
            </a:r>
            <a:r>
              <a:rPr lang="tr-TR" b="1" dirty="0" smtClean="0"/>
              <a:t>2-4 yıl hapis</a:t>
            </a:r>
            <a:r>
              <a:rPr lang="tr-TR" dirty="0" smtClean="0"/>
              <a:t>, </a:t>
            </a:r>
            <a:r>
              <a:rPr lang="tr-TR" b="1" dirty="0" smtClean="0"/>
              <a:t>50-100 milyar </a:t>
            </a:r>
            <a:r>
              <a:rPr lang="tr-TR" dirty="0" smtClean="0"/>
              <a:t>ağır para cezası istenebilmektedir.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5176126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3369367" y="2395329"/>
            <a:ext cx="5555974" cy="2126975"/>
          </a:xfrm>
        </p:spPr>
        <p:txBody>
          <a:bodyPr>
            <a:normAutofit/>
          </a:bodyPr>
          <a:lstStyle/>
          <a:p>
            <a:r>
              <a:rPr lang="tr-TR" sz="5400" dirty="0">
                <a:latin typeface="Candara" panose="020E0502030303020204" pitchFamily="34" charset="0"/>
              </a:rPr>
              <a:t>İnternet ve BİT Kullanım Kuralları 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8238329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396240" y="304800"/>
            <a:ext cx="8289370" cy="1200416"/>
          </a:xfrm>
        </p:spPr>
        <p:txBody>
          <a:bodyPr/>
          <a:lstStyle/>
          <a:p>
            <a:r>
              <a:rPr lang="tr-TR" dirty="0" smtClean="0"/>
              <a:t>SUÇA ORTAK OLMAYIN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3911600" y="1828800"/>
            <a:ext cx="5029200" cy="3886200"/>
          </a:xfrm>
        </p:spPr>
        <p:txBody>
          <a:bodyPr/>
          <a:lstStyle/>
          <a:p>
            <a:r>
              <a:rPr lang="tr-TR" dirty="0" smtClean="0"/>
              <a:t>Her şeyden öte bu eserleri yasal olmayan yollardan elde etmek, eser sahiplerinin hakkını yemek anlamına gelir. Çünkü </a:t>
            </a:r>
            <a:r>
              <a:rPr lang="tr-TR" b="1" dirty="0" smtClean="0"/>
              <a:t>korsan</a:t>
            </a:r>
            <a:r>
              <a:rPr lang="tr-TR" dirty="0" smtClean="0"/>
              <a:t> yolla elde ettiğiniz bir eserin sahibine hiçbir </a:t>
            </a:r>
            <a:r>
              <a:rPr lang="tr-TR" b="1" dirty="0" smtClean="0"/>
              <a:t>maddi geliri </a:t>
            </a:r>
            <a:r>
              <a:rPr lang="tr-TR" dirty="0" smtClean="0"/>
              <a:t>yoktur. Hatta zararı vardır.</a:t>
            </a:r>
          </a:p>
          <a:p>
            <a:r>
              <a:rPr lang="tr-TR" dirty="0" smtClean="0"/>
              <a:t>Eser sahibi, emeğinin karşılığını alamadığını gördüğünde artık yeni eserler ortaya koymak için çaba sarf etmeyecek ve isteği kırılacaktır.</a:t>
            </a:r>
            <a:endParaRPr lang="tr-TR" dirty="0"/>
          </a:p>
        </p:txBody>
      </p:sp>
      <p:pic>
        <p:nvPicPr>
          <p:cNvPr id="5" name="Resim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51" r="6564"/>
          <a:stretch/>
        </p:blipFill>
        <p:spPr>
          <a:xfrm>
            <a:off x="240199" y="1828800"/>
            <a:ext cx="3591698" cy="29573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06198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3724148" y="2827878"/>
            <a:ext cx="5013452" cy="1354656"/>
          </a:xfrm>
        </p:spPr>
        <p:txBody>
          <a:bodyPr/>
          <a:lstStyle/>
          <a:p>
            <a:r>
              <a:rPr lang="tr-TR" dirty="0" smtClean="0"/>
              <a:t>BİLİŞİM SUÇLARI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6365407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423333" y="304800"/>
            <a:ext cx="8262277" cy="1200416"/>
          </a:xfrm>
        </p:spPr>
        <p:txBody>
          <a:bodyPr/>
          <a:lstStyle/>
          <a:p>
            <a:r>
              <a:rPr lang="tr-TR" dirty="0" smtClean="0"/>
              <a:t>BİLİŞİM SUÇU NEDİR?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499534" y="1600200"/>
            <a:ext cx="5511800" cy="4114800"/>
          </a:xfrm>
        </p:spPr>
        <p:txBody>
          <a:bodyPr/>
          <a:lstStyle/>
          <a:p>
            <a:endParaRPr lang="tr-TR" dirty="0"/>
          </a:p>
          <a:p>
            <a:r>
              <a:rPr lang="tr-TR" dirty="0"/>
              <a:t>Bilişim suçu en basit tanımıyla bilişim sistemlerine karşı işlenen suçlardır. </a:t>
            </a:r>
            <a:endParaRPr lang="tr-TR" dirty="0" smtClean="0"/>
          </a:p>
          <a:p>
            <a:r>
              <a:rPr lang="tr-TR" dirty="0" smtClean="0"/>
              <a:t>Bir </a:t>
            </a:r>
            <a:r>
              <a:rPr lang="tr-TR" dirty="0"/>
              <a:t>bilişim sistemine hukuka aykırı olarak girmek, orada kalmaya devam etmek, bilişim sisteminden izinsiz veri kopyalamak, sistemi erişilmez kılmak ve çalışmaz hale getirmek bilişim suçlarını oluşturmaktadır. </a:t>
            </a:r>
          </a:p>
        </p:txBody>
      </p:sp>
      <p:pic>
        <p:nvPicPr>
          <p:cNvPr id="6" name="Resim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7852" y="1112360"/>
            <a:ext cx="4024548" cy="43090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52271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381000" y="304800"/>
            <a:ext cx="8304610" cy="1200416"/>
          </a:xfrm>
        </p:spPr>
        <p:txBody>
          <a:bodyPr/>
          <a:lstStyle/>
          <a:p>
            <a:r>
              <a:rPr lang="tr-TR" dirty="0" smtClean="0"/>
              <a:t>SIK KARŞILAŞILAN BİLİŞİM SUÇLARI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381000" y="1837267"/>
            <a:ext cx="5215467" cy="3166533"/>
          </a:xfrm>
        </p:spPr>
        <p:txBody>
          <a:bodyPr/>
          <a:lstStyle/>
          <a:p>
            <a:r>
              <a:rPr lang="tr-TR" dirty="0" smtClean="0"/>
              <a:t>Ülkemizde </a:t>
            </a:r>
            <a:r>
              <a:rPr lang="tr-TR" dirty="0"/>
              <a:t>en sık karşılaşılan bilişim suçlarının başında banka ve kredi kartı bilgisini hukuka aykırı olarak ele geçirerek, haksız kazanç elde etme eylemlerini </a:t>
            </a:r>
            <a:r>
              <a:rPr lang="tr-TR" dirty="0" smtClean="0"/>
              <a:t>gösterebiliriz.</a:t>
            </a:r>
            <a:endParaRPr lang="tr-TR" dirty="0"/>
          </a:p>
          <a:p>
            <a:r>
              <a:rPr lang="tr-TR" dirty="0"/>
              <a:t>Banka ve kredi kartları, ATM cihazlarında, bazı işyerlerinde ve online alış-veriş sitelerinde kopyalanabilmektedir. Kart bilgisi kopyalanarak bağlı bulunan hesaptan alışveriş yoluyla para çekilmektedir. </a:t>
            </a:r>
          </a:p>
        </p:txBody>
      </p:sp>
      <p:pic>
        <p:nvPicPr>
          <p:cNvPr id="5" name="Resim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4017" y="2040468"/>
            <a:ext cx="3702984" cy="30537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49172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381000" y="304800"/>
            <a:ext cx="8304610" cy="1200416"/>
          </a:xfrm>
        </p:spPr>
        <p:txBody>
          <a:bodyPr/>
          <a:lstStyle/>
          <a:p>
            <a:r>
              <a:rPr lang="tr-TR" dirty="0" smtClean="0"/>
              <a:t>SIK KARŞILAŞILAN BİLİŞİM SUÇLARI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381000" y="1837267"/>
            <a:ext cx="5215467" cy="3166533"/>
          </a:xfrm>
        </p:spPr>
        <p:txBody>
          <a:bodyPr/>
          <a:lstStyle/>
          <a:p>
            <a:r>
              <a:rPr lang="tr-TR" dirty="0" smtClean="0"/>
              <a:t>Web </a:t>
            </a:r>
            <a:r>
              <a:rPr lang="tr-TR" dirty="0"/>
              <a:t>sitelerini "</a:t>
            </a:r>
            <a:r>
              <a:rPr lang="tr-TR" dirty="0" err="1"/>
              <a:t>hack"lemek</a:t>
            </a:r>
            <a:r>
              <a:rPr lang="tr-TR" dirty="0"/>
              <a:t>, virüs, </a:t>
            </a:r>
            <a:r>
              <a:rPr lang="tr-TR" dirty="0" err="1"/>
              <a:t>t</a:t>
            </a:r>
            <a:r>
              <a:rPr lang="tr-TR" dirty="0" err="1" smtClean="0"/>
              <a:t>ruva</a:t>
            </a:r>
            <a:r>
              <a:rPr lang="tr-TR" dirty="0" smtClean="0"/>
              <a:t> atı ve </a:t>
            </a:r>
            <a:r>
              <a:rPr lang="tr-TR" dirty="0"/>
              <a:t>kötü amaçlı yazılım hazırlamak ve yaymak, başkalarına ait kullanıcı adı, şifre, parola gibi kişiye özel bilgileri ele geçirmek ve kullanmak da bilişim suçlarını oluşturmaktadır. </a:t>
            </a:r>
          </a:p>
        </p:txBody>
      </p:sp>
      <p:pic>
        <p:nvPicPr>
          <p:cNvPr id="6" name="Resim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5146" y="1837267"/>
            <a:ext cx="3531676" cy="35991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34437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1656160" y="304800"/>
            <a:ext cx="5906175" cy="1200416"/>
          </a:xfrm>
        </p:spPr>
        <p:txBody>
          <a:bodyPr/>
          <a:lstStyle/>
          <a:p>
            <a:pPr algn="ctr"/>
            <a:r>
              <a:rPr lang="tr-TR" dirty="0" smtClean="0"/>
              <a:t>SON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3633242" y="3058298"/>
            <a:ext cx="2248575" cy="508687"/>
          </a:xfrm>
        </p:spPr>
        <p:txBody>
          <a:bodyPr/>
          <a:lstStyle/>
          <a:p>
            <a:pPr marL="45716" indent="0">
              <a:buNone/>
            </a:pPr>
            <a:r>
              <a:rPr lang="tr-TR" dirty="0" smtClean="0"/>
              <a:t>Teşekkür ederim.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1523114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557048" y="304800"/>
            <a:ext cx="8125633" cy="1200416"/>
          </a:xfrm>
        </p:spPr>
        <p:txBody>
          <a:bodyPr/>
          <a:lstStyle/>
          <a:p>
            <a:r>
              <a:rPr lang="tr-TR" dirty="0" smtClean="0"/>
              <a:t>İNTERNET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651642" y="1771135"/>
            <a:ext cx="3528472" cy="3011879"/>
          </a:xfrm>
        </p:spPr>
        <p:txBody>
          <a:bodyPr/>
          <a:lstStyle/>
          <a:p>
            <a:r>
              <a:rPr lang="tr-TR" dirty="0" smtClean="0"/>
              <a:t>İnternetin artık hayatımızın, günlük yaşamımızın bir parçasına haline geldiğini inkar edemeyiz.</a:t>
            </a:r>
          </a:p>
          <a:p>
            <a:r>
              <a:rPr lang="tr-TR" dirty="0" smtClean="0"/>
              <a:t>İnterneti hemen hepimiz kullanabiliyoruz, peki ne kadar </a:t>
            </a:r>
            <a:r>
              <a:rPr lang="tr-TR" b="1" dirty="0" smtClean="0"/>
              <a:t>doğru</a:t>
            </a:r>
            <a:r>
              <a:rPr lang="tr-TR" dirty="0" smtClean="0"/>
              <a:t> kullanabiliyoruz hiç düşündünüz mü?</a:t>
            </a:r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6897" y="1009859"/>
            <a:ext cx="3979148" cy="39791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73570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672662" y="304800"/>
            <a:ext cx="8012948" cy="1200416"/>
          </a:xfrm>
        </p:spPr>
        <p:txBody>
          <a:bodyPr/>
          <a:lstStyle/>
          <a:p>
            <a:r>
              <a:rPr lang="tr-TR" dirty="0" smtClean="0"/>
              <a:t>İNTERNET KULLANIMI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672662" y="1959428"/>
            <a:ext cx="4939657" cy="3755571"/>
          </a:xfrm>
        </p:spPr>
        <p:txBody>
          <a:bodyPr/>
          <a:lstStyle/>
          <a:p>
            <a:r>
              <a:rPr lang="tr-TR" dirty="0" smtClean="0"/>
              <a:t>Hiç farkında </a:t>
            </a:r>
            <a:r>
              <a:rPr lang="tr-TR" dirty="0"/>
              <a:t>olmadan bir </a:t>
            </a:r>
            <a:r>
              <a:rPr lang="tr-TR" b="1" dirty="0"/>
              <a:t>suç</a:t>
            </a:r>
            <a:r>
              <a:rPr lang="tr-TR" dirty="0"/>
              <a:t> </a:t>
            </a:r>
            <a:r>
              <a:rPr lang="tr-TR" dirty="0" smtClean="0"/>
              <a:t>işleyebileceğinizi, </a:t>
            </a:r>
            <a:r>
              <a:rPr lang="tr-TR" dirty="0"/>
              <a:t>bir suça ortak </a:t>
            </a:r>
            <a:r>
              <a:rPr lang="tr-TR" dirty="0" smtClean="0"/>
              <a:t>olabileceğinizi hatta </a:t>
            </a:r>
            <a:r>
              <a:rPr lang="tr-TR" b="1" dirty="0" smtClean="0"/>
              <a:t>dolandırılabileceğinizi</a:t>
            </a:r>
            <a:r>
              <a:rPr lang="tr-TR" dirty="0" smtClean="0"/>
              <a:t> biliyor musunuz?</a:t>
            </a:r>
          </a:p>
          <a:p>
            <a:r>
              <a:rPr lang="tr-TR" dirty="0" smtClean="0"/>
              <a:t>İnterneti kullanırken kendimizi ve sevdiklerimizi güvende tutmak için dikkat etmemiz gereken bazı noktalar var.</a:t>
            </a:r>
            <a:endParaRPr lang="tr-TR" dirty="0"/>
          </a:p>
          <a:p>
            <a:endParaRPr lang="tr-TR" dirty="0"/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2706" y="1505216"/>
            <a:ext cx="3073291" cy="30732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16391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665922" y="304800"/>
            <a:ext cx="8019688" cy="1200416"/>
          </a:xfrm>
        </p:spPr>
        <p:txBody>
          <a:bodyPr/>
          <a:lstStyle/>
          <a:p>
            <a:r>
              <a:rPr lang="tr-TR" dirty="0" smtClean="0"/>
              <a:t>KİŞİSEL BİLGİLERİNİZİ PAYLAŞMAYIN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765314" y="1600200"/>
            <a:ext cx="4700990" cy="4114800"/>
          </a:xfrm>
        </p:spPr>
        <p:txBody>
          <a:bodyPr/>
          <a:lstStyle/>
          <a:p>
            <a:r>
              <a:rPr lang="tr-TR" dirty="0" smtClean="0"/>
              <a:t>İnternet üzerinde görüştüğünüz kişilerle, üye olduğunuz sitelerde, forumlarda ve sosyal ağlarda size ait ad, </a:t>
            </a:r>
            <a:r>
              <a:rPr lang="tr-TR" dirty="0" err="1" smtClean="0"/>
              <a:t>soyad</a:t>
            </a:r>
            <a:r>
              <a:rPr lang="tr-TR" dirty="0" smtClean="0"/>
              <a:t>, TC kimlik numarası, adres, telefon gibi bilgileri </a:t>
            </a:r>
            <a:r>
              <a:rPr lang="tr-TR" b="1" dirty="0" smtClean="0"/>
              <a:t>paylaşmayın</a:t>
            </a:r>
            <a:r>
              <a:rPr lang="tr-TR" dirty="0" smtClean="0"/>
              <a:t>.</a:t>
            </a:r>
          </a:p>
          <a:p>
            <a:r>
              <a:rPr lang="tr-TR" b="1" dirty="0" smtClean="0"/>
              <a:t>Güvendiğiniz</a:t>
            </a:r>
            <a:r>
              <a:rPr lang="tr-TR" dirty="0" smtClean="0"/>
              <a:t> kişilerle dahi özel bilgilerinizi paylaşmayın, unutmayın karşınızdaki kişi </a:t>
            </a:r>
            <a:r>
              <a:rPr lang="tr-TR" b="1" dirty="0" smtClean="0"/>
              <a:t>zannettiğiniz</a:t>
            </a:r>
            <a:r>
              <a:rPr lang="tr-TR" dirty="0" smtClean="0"/>
              <a:t> kişi olmayabilir!</a:t>
            </a:r>
          </a:p>
          <a:p>
            <a:r>
              <a:rPr lang="tr-TR" dirty="0" smtClean="0"/>
              <a:t>Hiçbir siteye gereğinden fazla bilgi vermeyin.</a:t>
            </a:r>
            <a:endParaRPr lang="tr-TR" dirty="0"/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20734" y="1979526"/>
            <a:ext cx="3645633" cy="2770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39502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509155" y="304800"/>
            <a:ext cx="8176455" cy="1200416"/>
          </a:xfrm>
        </p:spPr>
        <p:txBody>
          <a:bodyPr/>
          <a:lstStyle/>
          <a:p>
            <a:r>
              <a:rPr lang="tr-TR" dirty="0" smtClean="0"/>
              <a:t>İYİ VE NAZİK BİR KULLANICI OLUN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509156" y="1600200"/>
            <a:ext cx="4705940" cy="4114800"/>
          </a:xfrm>
        </p:spPr>
        <p:txBody>
          <a:bodyPr/>
          <a:lstStyle/>
          <a:p>
            <a:r>
              <a:rPr lang="tr-TR" dirty="0" smtClean="0"/>
              <a:t>Türkçemizi en güzel şekilde kullanın. </a:t>
            </a:r>
            <a:r>
              <a:rPr lang="tr-TR" b="1" dirty="0" smtClean="0"/>
              <a:t>Kısaltmalar</a:t>
            </a:r>
            <a:r>
              <a:rPr lang="tr-TR" dirty="0" smtClean="0"/>
              <a:t> kullanmayın.</a:t>
            </a:r>
          </a:p>
          <a:p>
            <a:r>
              <a:rPr lang="tr-TR" dirty="0" smtClean="0"/>
              <a:t>Şaka amaçlı dahi olsa </a:t>
            </a:r>
            <a:r>
              <a:rPr lang="tr-TR" b="1" dirty="0" smtClean="0"/>
              <a:t>tehdit edici, kötü </a:t>
            </a:r>
            <a:r>
              <a:rPr lang="tr-TR" dirty="0" smtClean="0"/>
              <a:t>ve</a:t>
            </a:r>
            <a:r>
              <a:rPr lang="tr-TR" b="1" dirty="0" smtClean="0"/>
              <a:t> kaba sözler </a:t>
            </a:r>
            <a:r>
              <a:rPr lang="tr-TR" dirty="0" smtClean="0"/>
              <a:t>kullanmayın.</a:t>
            </a:r>
          </a:p>
          <a:p>
            <a:r>
              <a:rPr lang="tr-TR" dirty="0" smtClean="0"/>
              <a:t>İnternet özgürlüğünüzü kullanırken başkalarını </a:t>
            </a:r>
            <a:r>
              <a:rPr lang="tr-TR" b="1" dirty="0" smtClean="0"/>
              <a:t>rahatsız etmeyin</a:t>
            </a:r>
            <a:r>
              <a:rPr lang="tr-TR" dirty="0" smtClean="0"/>
              <a:t>.</a:t>
            </a:r>
          </a:p>
          <a:p>
            <a:r>
              <a:rPr lang="tr-TR" dirty="0" smtClean="0"/>
              <a:t>Tümü </a:t>
            </a:r>
            <a:r>
              <a:rPr lang="tr-TR" b="1" dirty="0" smtClean="0"/>
              <a:t>büyük</a:t>
            </a:r>
            <a:r>
              <a:rPr lang="tr-TR" dirty="0" smtClean="0"/>
              <a:t> harften oluşan mesajlar kullanmayın, bu internet ortamında </a:t>
            </a:r>
            <a:r>
              <a:rPr lang="tr-TR" b="1" dirty="0" smtClean="0"/>
              <a:t>BAĞIRMAK</a:t>
            </a:r>
            <a:r>
              <a:rPr lang="tr-TR" dirty="0" smtClean="0"/>
              <a:t> anlamına gelir.</a:t>
            </a:r>
            <a:endParaRPr lang="tr-TR" dirty="0"/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5096" y="1889089"/>
            <a:ext cx="3671605" cy="2994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23615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599091" y="304800"/>
            <a:ext cx="8086520" cy="1200416"/>
          </a:xfrm>
        </p:spPr>
        <p:txBody>
          <a:bodyPr/>
          <a:lstStyle/>
          <a:p>
            <a:r>
              <a:rPr lang="tr-TR" dirty="0" smtClean="0"/>
              <a:t>TANIMADIĞINIZ KİŞİLERLE GÖRÜŞMEYİN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599091" y="1728316"/>
            <a:ext cx="4887309" cy="3986684"/>
          </a:xfrm>
        </p:spPr>
        <p:txBody>
          <a:bodyPr/>
          <a:lstStyle/>
          <a:p>
            <a:r>
              <a:rPr lang="tr-TR" dirty="0" smtClean="0"/>
              <a:t>Tanımadığınız kişiler sosyal ağlarda size arkadaşlık teklifi gönderebilir, bu teklifleri </a:t>
            </a:r>
            <a:r>
              <a:rPr lang="tr-TR" b="1" dirty="0" smtClean="0"/>
              <a:t>kabul etmeyin</a:t>
            </a:r>
            <a:r>
              <a:rPr lang="tr-TR" dirty="0" smtClean="0"/>
              <a:t>.</a:t>
            </a:r>
          </a:p>
          <a:p>
            <a:r>
              <a:rPr lang="tr-TR" dirty="0" smtClean="0"/>
              <a:t>Unutmayın karşınızdaki kişi sizin yaşınızdaymış gibi davranabilir, bunu asla bilemezsiniz.</a:t>
            </a:r>
          </a:p>
          <a:p>
            <a:r>
              <a:rPr lang="tr-TR" dirty="0" smtClean="0"/>
              <a:t>Bu kişilere eviniz, aileniz, okulunuz, maddi durumunuz gibi bilgiler vermekten kaçının. Fotoğraf ve </a:t>
            </a:r>
            <a:r>
              <a:rPr lang="tr-TR" dirty="0" err="1" smtClean="0"/>
              <a:t>vidyo</a:t>
            </a:r>
            <a:r>
              <a:rPr lang="tr-TR" dirty="0" smtClean="0"/>
              <a:t> göndermeyin.</a:t>
            </a:r>
            <a:endParaRPr lang="tr-TR" dirty="0"/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6836" y="1645894"/>
            <a:ext cx="3358186" cy="33581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56398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623455" y="304800"/>
            <a:ext cx="8062155" cy="1200416"/>
          </a:xfrm>
        </p:spPr>
        <p:txBody>
          <a:bodyPr/>
          <a:lstStyle/>
          <a:p>
            <a:r>
              <a:rPr lang="tr-TR" dirty="0" smtClean="0"/>
              <a:t>ÖDÜL VE HEDİYELERE ALDANMAYIN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623456" y="1708220"/>
            <a:ext cx="4321523" cy="4006780"/>
          </a:xfrm>
        </p:spPr>
        <p:txBody>
          <a:bodyPr/>
          <a:lstStyle/>
          <a:p>
            <a:r>
              <a:rPr lang="tr-TR" dirty="0" smtClean="0"/>
              <a:t>İnternette gezinirken reklam veya bilgi çalmak amaçlı </a:t>
            </a:r>
            <a:r>
              <a:rPr lang="tr-TR" b="1" dirty="0" smtClean="0"/>
              <a:t>«tebrikler, ödül kazandınız, ödülünüzü almak için tıklayın»</a:t>
            </a:r>
            <a:r>
              <a:rPr lang="tr-TR" dirty="0" smtClean="0"/>
              <a:t> gibi aldatıcı resim ve yazılara tıklamayın.</a:t>
            </a:r>
          </a:p>
          <a:p>
            <a:r>
              <a:rPr lang="tr-TR" dirty="0" smtClean="0"/>
              <a:t>Bu sitelere asla cep telefonu, adres gibi bilgiler vermeyin, hiç farkında olmadan </a:t>
            </a:r>
            <a:r>
              <a:rPr lang="tr-TR" b="1" dirty="0" smtClean="0"/>
              <a:t>ücretli</a:t>
            </a:r>
            <a:r>
              <a:rPr lang="tr-TR" dirty="0" smtClean="0"/>
              <a:t> servislere üye olmuş olabilirsiniz!</a:t>
            </a:r>
            <a:endParaRPr lang="tr-TR" dirty="0"/>
          </a:p>
        </p:txBody>
      </p:sp>
      <p:pic>
        <p:nvPicPr>
          <p:cNvPr id="6" name="Resim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9649" y="1687144"/>
            <a:ext cx="3983182" cy="36094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03435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550718" y="304800"/>
            <a:ext cx="8134892" cy="1200416"/>
          </a:xfrm>
        </p:spPr>
        <p:txBody>
          <a:bodyPr/>
          <a:lstStyle/>
          <a:p>
            <a:r>
              <a:rPr lang="tr-TR" dirty="0" smtClean="0"/>
              <a:t>AİLENİZDEN YARDIM ALIN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550718" y="1657978"/>
            <a:ext cx="4644280" cy="4057022"/>
          </a:xfrm>
        </p:spPr>
        <p:txBody>
          <a:bodyPr/>
          <a:lstStyle/>
          <a:p>
            <a:r>
              <a:rPr lang="tr-TR" dirty="0" smtClean="0"/>
              <a:t>İnternette ailenizle </a:t>
            </a:r>
            <a:r>
              <a:rPr lang="tr-TR" b="1" dirty="0" smtClean="0"/>
              <a:t>birlikte</a:t>
            </a:r>
            <a:r>
              <a:rPr lang="tr-TR" dirty="0" smtClean="0"/>
              <a:t> gezinin, ailenizin zamanı yoksa ziyaret ettiğiniz siteleri not olarak daha sonra onların görüşünü alın.</a:t>
            </a:r>
          </a:p>
          <a:p>
            <a:r>
              <a:rPr lang="tr-TR" dirty="0" smtClean="0"/>
              <a:t>Ailenize sormadan internetten hiçbir şey satın almayın, kredi kartı bilgisi vermeyin.</a:t>
            </a:r>
          </a:p>
          <a:p>
            <a:r>
              <a:rPr lang="tr-TR" dirty="0" smtClean="0"/>
              <a:t>İnternet üzerinden sizi rahatsız eden kişileri çekinmeden </a:t>
            </a:r>
            <a:r>
              <a:rPr lang="tr-TR" b="1" dirty="0" smtClean="0"/>
              <a:t>ailenize</a:t>
            </a:r>
            <a:r>
              <a:rPr lang="tr-TR" dirty="0" smtClean="0"/>
              <a:t> bildirin.</a:t>
            </a:r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84" r="8876"/>
          <a:stretch/>
        </p:blipFill>
        <p:spPr>
          <a:xfrm>
            <a:off x="5194998" y="1505216"/>
            <a:ext cx="3597311" cy="3625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13903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theme/theme1.xml><?xml version="1.0" encoding="utf-8"?>
<a:theme xmlns:a="http://schemas.openxmlformats.org/drawingml/2006/main" name="Children Happy 16x9">
  <a:themeElements>
    <a:clrScheme name="Children Happy">
      <a:dk1>
        <a:srgbClr val="595959"/>
      </a:dk1>
      <a:lt1>
        <a:sysClr val="window" lastClr="FFFFFF"/>
      </a:lt1>
      <a:dk2>
        <a:srgbClr val="000000"/>
      </a:dk2>
      <a:lt2>
        <a:srgbClr val="DDDDDD"/>
      </a:lt2>
      <a:accent1>
        <a:srgbClr val="A6B727"/>
      </a:accent1>
      <a:accent2>
        <a:srgbClr val="DF5327"/>
      </a:accent2>
      <a:accent3>
        <a:srgbClr val="FE9E00"/>
      </a:accent3>
      <a:accent4>
        <a:srgbClr val="418AB3"/>
      </a:accent4>
      <a:accent5>
        <a:srgbClr val="D9D66D"/>
      </a:accent5>
      <a:accent6>
        <a:srgbClr val="838383"/>
      </a:accent6>
      <a:hlink>
        <a:srgbClr val="F59E00"/>
      </a:hlink>
      <a:folHlink>
        <a:srgbClr val="B2B2B2"/>
      </a:folHlink>
    </a:clrScheme>
    <a:fontScheme name="Candara">
      <a:majorFont>
        <a:latin typeface="Candara" panose="020E0502030303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andara" panose="020E0502030303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3" id="{7909083B-3485-49E7-BBE7-EFD488C62F99}" vid="{B57F6697-5DA8-422E-86BF-20B69A74A1E0}"/>
    </a:ext>
  </a:extLst>
</a:theme>
</file>

<file path=ppt/theme/theme2.xml><?xml version="1.0" encoding="utf-8"?>
<a:theme xmlns:a="http://schemas.openxmlformats.org/drawingml/2006/main" name="Office Theme">
  <a:themeElements>
    <a:clrScheme name="Children Happy">
      <a:dk1>
        <a:srgbClr val="595959"/>
      </a:dk1>
      <a:lt1>
        <a:sysClr val="window" lastClr="FFFFFF"/>
      </a:lt1>
      <a:dk2>
        <a:srgbClr val="000000"/>
      </a:dk2>
      <a:lt2>
        <a:srgbClr val="DDDDDD"/>
      </a:lt2>
      <a:accent1>
        <a:srgbClr val="A6B727"/>
      </a:accent1>
      <a:accent2>
        <a:srgbClr val="DF5327"/>
      </a:accent2>
      <a:accent3>
        <a:srgbClr val="FE9E00"/>
      </a:accent3>
      <a:accent4>
        <a:srgbClr val="418AB3"/>
      </a:accent4>
      <a:accent5>
        <a:srgbClr val="D9D66D"/>
      </a:accent5>
      <a:accent6>
        <a:srgbClr val="838383"/>
      </a:accent6>
      <a:hlink>
        <a:srgbClr val="F59E00"/>
      </a:hlink>
      <a:folHlink>
        <a:srgbClr val="B2B2B2"/>
      </a:folHlink>
    </a:clrScheme>
    <a:fontScheme name="Euphemia">
      <a:majorFont>
        <a:latin typeface="Euphemia"/>
        <a:ea typeface=""/>
        <a:cs typeface=""/>
      </a:majorFont>
      <a:minorFont>
        <a:latin typeface="Euphemi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Children Happy">
      <a:dk1>
        <a:srgbClr val="595959"/>
      </a:dk1>
      <a:lt1>
        <a:sysClr val="window" lastClr="FFFFFF"/>
      </a:lt1>
      <a:dk2>
        <a:srgbClr val="000000"/>
      </a:dk2>
      <a:lt2>
        <a:srgbClr val="DDDDDD"/>
      </a:lt2>
      <a:accent1>
        <a:srgbClr val="A6B727"/>
      </a:accent1>
      <a:accent2>
        <a:srgbClr val="DF5327"/>
      </a:accent2>
      <a:accent3>
        <a:srgbClr val="FE9E00"/>
      </a:accent3>
      <a:accent4>
        <a:srgbClr val="418AB3"/>
      </a:accent4>
      <a:accent5>
        <a:srgbClr val="D9D66D"/>
      </a:accent5>
      <a:accent6>
        <a:srgbClr val="838383"/>
      </a:accent6>
      <a:hlink>
        <a:srgbClr val="F59E00"/>
      </a:hlink>
      <a:folHlink>
        <a:srgbClr val="B2B2B2"/>
      </a:folHlink>
    </a:clrScheme>
    <a:fontScheme name="Euphemia">
      <a:majorFont>
        <a:latin typeface="Euphemia"/>
        <a:ea typeface=""/>
        <a:cs typeface=""/>
      </a:majorFont>
      <a:minorFont>
        <a:latin typeface="Euphemi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122224F2-88E2-4E19-8BE2-5AB2030F7159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Oynayan çocuklar sunu tasarımı (çizgi karakterler, geniş ekran)</Template>
  <TotalTime>0</TotalTime>
  <Words>904</Words>
  <Application>Microsoft Office PowerPoint</Application>
  <PresentationFormat>Ekran Gösterisi (4:3)</PresentationFormat>
  <Paragraphs>91</Paragraphs>
  <Slides>25</Slides>
  <Notes>1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4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25</vt:i4>
      </vt:variant>
    </vt:vector>
  </HeadingPairs>
  <TitlesOfParts>
    <vt:vector size="30" baseType="lpstr">
      <vt:lpstr>Arial</vt:lpstr>
      <vt:lpstr>Candara</vt:lpstr>
      <vt:lpstr>Euphemia</vt:lpstr>
      <vt:lpstr>Wingdings</vt:lpstr>
      <vt:lpstr>Children Happy 16x9</vt:lpstr>
      <vt:lpstr>BİLGİ VE İLETİŞİM TEKNOLOJİLERİ KULLANIMI VE ETİK</vt:lpstr>
      <vt:lpstr>İnternet ve BİT Kullanım Kuralları </vt:lpstr>
      <vt:lpstr>İNTERNET</vt:lpstr>
      <vt:lpstr>İNTERNET KULLANIMI</vt:lpstr>
      <vt:lpstr>KİŞİSEL BİLGİLERİNİZİ PAYLAŞMAYIN</vt:lpstr>
      <vt:lpstr>İYİ VE NAZİK BİR KULLANICI OLUN</vt:lpstr>
      <vt:lpstr>TANIMADIĞINIZ KİŞİLERLE GÖRÜŞMEYİN</vt:lpstr>
      <vt:lpstr>ÖDÜL VE HEDİYELERE ALDANMAYIN</vt:lpstr>
      <vt:lpstr>AİLENİZDEN YARDIM ALIN</vt:lpstr>
      <vt:lpstr>ŞİFRENİZİ PAYLAŞMAYIN</vt:lpstr>
      <vt:lpstr>Güçlü Şifre Oluşturma</vt:lpstr>
      <vt:lpstr>Güçlü Şifre Oluşturma Yöntemleri</vt:lpstr>
      <vt:lpstr>Güçlü Şifre Oluşturma Yöntemleri</vt:lpstr>
      <vt:lpstr>Güçlü Şifre Oluşturma Yöntemleri</vt:lpstr>
      <vt:lpstr>Güçlü Şifre Oluşturma Yöntemleri</vt:lpstr>
      <vt:lpstr>TELİF HAKKI</vt:lpstr>
      <vt:lpstr>TELİF HAKKI NEDİR?</vt:lpstr>
      <vt:lpstr>TELİF HAKKI İHLALİ</vt:lpstr>
      <vt:lpstr>İNTERNET VE TELİF HAKKI İHLALİ</vt:lpstr>
      <vt:lpstr>SUÇA ORTAK OLMAYIN</vt:lpstr>
      <vt:lpstr>BİLİŞİM SUÇLARI</vt:lpstr>
      <vt:lpstr>BİLİŞİM SUÇU NEDİR?</vt:lpstr>
      <vt:lpstr>SIK KARŞILAŞILAN BİLİŞİM SUÇLARI</vt:lpstr>
      <vt:lpstr>SIK KARŞILAŞILAN BİLİŞİM SUÇLARI</vt:lpstr>
      <vt:lpstr>SON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keywords/>
  <cp:lastModifiedBy/>
  <cp:revision>1</cp:revision>
  <dcterms:created xsi:type="dcterms:W3CDTF">2013-12-08T18:39:49Z</dcterms:created>
  <dcterms:modified xsi:type="dcterms:W3CDTF">2013-12-09T05:42:27Z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TC034618839991</vt:lpwstr>
  </property>
</Properties>
</file>