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7" r:id="rId13"/>
    <p:sldId id="284" r:id="rId14"/>
    <p:sldId id="293" r:id="rId15"/>
    <p:sldId id="285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586"/>
    <a:srgbClr val="443121"/>
    <a:srgbClr val="9ABE3C"/>
    <a:srgbClr val="A8AF3D"/>
    <a:srgbClr val="E9ABE7"/>
    <a:srgbClr val="D665D3"/>
    <a:srgbClr val="762EB1"/>
    <a:srgbClr val="6D1D6B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/>
          <p:cNvGrpSpPr/>
          <p:nvPr/>
        </p:nvGrpSpPr>
        <p:grpSpPr>
          <a:xfrm>
            <a:off x="214515" y="4191011"/>
            <a:ext cx="8712599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6" name="Gr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65" name="Gr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86" name="Gr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98" name="Gr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1957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66560" y="56766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9" name="Gr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23" name="Gr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erbest 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2" name="Serbest 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33" name="Gr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grpSp>
        <p:nvGrpSpPr>
          <p:cNvPr id="83" name="Grup 82"/>
          <p:cNvGrpSpPr/>
          <p:nvPr/>
        </p:nvGrpSpPr>
        <p:grpSpPr>
          <a:xfrm>
            <a:off x="7999815" y="2618032"/>
            <a:ext cx="1032551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9" name="Gr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5" indent="0">
              <a:buNone/>
              <a:defRPr sz="2000"/>
            </a:lvl2pPr>
            <a:lvl3pPr marL="914309" indent="0">
              <a:buNone/>
              <a:defRPr sz="1800"/>
            </a:lvl3pPr>
            <a:lvl4pPr marL="1371464" indent="0">
              <a:buNone/>
              <a:defRPr sz="1600"/>
            </a:lvl4pPr>
            <a:lvl5pPr marL="1828618" indent="0">
              <a:buNone/>
              <a:defRPr sz="1600"/>
            </a:lvl5pPr>
            <a:lvl6pPr marL="2285774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3293" y="425843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 userDrawn="1"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grpSp>
        <p:nvGrpSpPr>
          <p:cNvPr id="62" name="Grup 61"/>
          <p:cNvGrpSpPr/>
          <p:nvPr userDrawn="1"/>
        </p:nvGrpSpPr>
        <p:grpSpPr>
          <a:xfrm>
            <a:off x="33340" y="1370020"/>
            <a:ext cx="898922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28" name="Gr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49" name="Gr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944921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tr-TR" smtClean="0"/>
              <a:pPr/>
              <a:t>21.10.2014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803486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93" indent="-228578" algn="l" defTabSz="914309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01" indent="-228578" algn="l" defTabSz="914309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5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33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41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34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35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278F">
                <a:alpha val="57000"/>
              </a:srgbClr>
            </a:gs>
            <a:gs pos="100000">
              <a:schemeClr val="tx1">
                <a:alpha val="6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143760"/>
          </a:xfrm>
        </p:spPr>
        <p:txBody>
          <a:bodyPr>
            <a:normAutofit/>
          </a:bodyPr>
          <a:lstStyle/>
          <a:p>
            <a:pPr rtl="1">
              <a:spcBef>
                <a:spcPts val="0"/>
              </a:spcBef>
            </a:pPr>
            <a:r>
              <a:rPr lang="tr-TR" dirty="0" smtClean="0">
                <a:solidFill>
                  <a:srgbClr val="6D1D6B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ambria" panose="02040503050406030204" pitchFamily="18" charset="0"/>
              </a:rPr>
              <a:t>Bilgi ve İletişim Teknolojileri</a:t>
            </a:r>
            <a:endParaRPr lang="tr-TR" dirty="0">
              <a:solidFill>
                <a:srgbClr val="6D1D6B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412067"/>
            <a:ext cx="6858000" cy="1397000"/>
          </a:xfrm>
        </p:spPr>
        <p:txBody>
          <a:bodyPr>
            <a:normAutofit lnSpcReduction="10000"/>
          </a:bodyPr>
          <a:lstStyle/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Bilgi, İletişim ve Teknoloji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 Araçları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Faydaları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Kullanım Alanları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523516" y="6329290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 smtClean="0">
                <a:solidFill>
                  <a:srgbClr val="892586"/>
                </a:solidFill>
              </a:rPr>
              <a:t>Ahmet SOYARSLAN</a:t>
            </a:r>
          </a:p>
          <a:p>
            <a:pPr algn="r"/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Amaçları/Faydaları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kolay ve hızlı bir şekilde ulaşmayı sağlar.</a:t>
            </a:r>
          </a:p>
          <a:p>
            <a:r>
              <a:rPr lang="tr-TR" dirty="0" smtClean="0"/>
              <a:t>İletişim ve hızlı haberleşmeyi sağlar.</a:t>
            </a:r>
          </a:p>
          <a:p>
            <a:r>
              <a:rPr lang="tr-TR" dirty="0" smtClean="0"/>
              <a:t>Maliyeti azaltır ve verimliliği artırır.</a:t>
            </a:r>
          </a:p>
          <a:p>
            <a:r>
              <a:rPr lang="tr-TR" dirty="0" smtClean="0"/>
              <a:t>Bilginin kolay ve güvenli bir şekilde saklanmasını sağlar.</a:t>
            </a:r>
          </a:p>
          <a:p>
            <a:r>
              <a:rPr lang="tr-TR" dirty="0" smtClean="0"/>
              <a:t>Zamandan tasarruf sağlar.</a:t>
            </a:r>
          </a:p>
          <a:p>
            <a:r>
              <a:rPr lang="tr-TR" b="1" dirty="0" smtClean="0"/>
              <a:t>Hayatı kolaylaştırır.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952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Zararları?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Sizce BİT’in zararlı yönleri de var mıdır?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39" y="2707611"/>
            <a:ext cx="5725060" cy="3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181044"/>
          </a:xfrm>
        </p:spPr>
        <p:txBody>
          <a:bodyPr/>
          <a:lstStyle/>
          <a:p>
            <a:r>
              <a:rPr lang="tr-TR" dirty="0" smtClean="0"/>
              <a:t>Bilgi ve iletişim teknolojileri araçları nerelerde karşımıza çıkıyor? Kimler kullanıyor?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441" y="3988861"/>
            <a:ext cx="2565519" cy="28840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96" y="3988861"/>
            <a:ext cx="2438162" cy="2868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41" y="3989811"/>
            <a:ext cx="2603500" cy="2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83001" y="2422493"/>
            <a:ext cx="2573866" cy="2034690"/>
          </a:xfrm>
          <a:prstGeom prst="star32">
            <a:avLst/>
          </a:prstGeom>
          <a:solidFill>
            <a:srgbClr val="9ABE3C"/>
          </a:solidFill>
          <a:ln>
            <a:solidFill>
              <a:srgbClr val="A8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Medium Cond" panose="020B0606030402020204" pitchFamily="34" charset="0"/>
              </a:rPr>
              <a:t>GÜNLÜK YAŞAM</a:t>
            </a:r>
            <a:endParaRPr lang="tr-TR" sz="2800" dirty="0">
              <a:latin typeface="Franklin Gothic Medium Cond" panose="020B06060304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56764"/>
            <a:ext cx="3606799" cy="2705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1" y="3788895"/>
            <a:ext cx="4428066" cy="29264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8466" y="4158950"/>
            <a:ext cx="4055533" cy="26909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5923" y="-674"/>
            <a:ext cx="3588077" cy="23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asso.asn.au/wp-content/uploads/2012/08/Teacher-Teaching-August-12-Cropp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1860" y="487221"/>
            <a:ext cx="3104148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iticalillusionsexposed.com/wp-content/uploads/2014/06/Co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405" y="487221"/>
            <a:ext cx="2916726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gpht.com/S_H1SA5xMxPaZKYXPWQeDtyASA4lpjklwHHKvfvz1dEjbkCJiDLjWFA8Q4jcDcbYo-I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44" y="5225753"/>
            <a:ext cx="1381552" cy="13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taminegitim.com/img/vitamin_logo-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66" y="2691652"/>
            <a:ext cx="2281999" cy="2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evinckoleji.com/Document/morpakampus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860" y="5140295"/>
            <a:ext cx="2233903" cy="1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51643" y="2588982"/>
            <a:ext cx="2558032" cy="22560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EĞİTİM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77" y="3387060"/>
            <a:ext cx="3941252" cy="3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74368" y="2606074"/>
            <a:ext cx="2558032" cy="2256088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SAĞLIK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 descr="http://www.researchnewstoday.com/wp-content/uploads/2014/09/Germany-Health-and-Wellness-Indust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061" y="326691"/>
            <a:ext cx="3173731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8941" y="3918417"/>
            <a:ext cx="3110670" cy="2939583"/>
          </a:xfrm>
          <a:prstGeom prst="rect">
            <a:avLst/>
          </a:prstGeom>
        </p:spPr>
      </p:pic>
      <p:pic>
        <p:nvPicPr>
          <p:cNvPr id="5126" name="Picture 6" descr="http://eskisehirdh.saglik.gov.tr/userfiles/image/MH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163" y="4085640"/>
            <a:ext cx="2064261" cy="2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CUSON X300 - Renkli Doppler Ultrasonografi Cihazı (4D yazılım ve 4D Prob Opsiyonlu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115" y="326691"/>
            <a:ext cx="2524359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358173" y="2028819"/>
            <a:ext cx="2675157" cy="236757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ULAŞIM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 descr="http://www.tomtom.com/tr_tr/images/Navigation-App-for-Parrot-ASTERO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202" y="4578261"/>
            <a:ext cx="2733775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tucakbilet.com/wp-content/uploads/2013/07/online-ucak-bilet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551844"/>
            <a:ext cx="3751349" cy="12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limousineservice.com/images/plane%20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40" y="389467"/>
            <a:ext cx="3304358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e-iCgllNeJ4/UBNn7pXUCSI/AAAAAAAAF5Y/E_3SDmdbyaQ/s400/space-rocket-HD-wallpap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84" y="4578261"/>
            <a:ext cx="3257264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terlogix.com/_/assets/photos/1435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306709"/>
            <a:ext cx="2378116" cy="23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bez.ru/_mod_files/ce_images/news/integrated-security-system-2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306709"/>
            <a:ext cx="3123403" cy="208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3s.com.tr/image/data/Guvenlik_Sisteml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39" y="4725113"/>
            <a:ext cx="3127783" cy="188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217333" y="2188358"/>
            <a:ext cx="2853579" cy="2367578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Franklin Gothic Medium Cond" panose="020B0606030402020204" pitchFamily="34" charset="0"/>
              </a:rPr>
              <a:t>GÜVENLİK</a:t>
            </a:r>
            <a:endParaRPr lang="tr-TR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7176" name="Picture 8" descr="https://c1.staticflickr.com/5/4101/4932229674_c93c11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769" y="4725113"/>
            <a:ext cx="2851609" cy="18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20533" y="2504390"/>
            <a:ext cx="2596119" cy="2146551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BANKACILIK VE ALIŞVERİŞ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8194" name="Picture 2" descr="http://www.atmms.com/blog/wp-content/uploads/2012/05/atm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21" y="230736"/>
            <a:ext cx="3095625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82.222.152.134/imgsdisk/2013/03/12/12032013160748754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41" y="230736"/>
            <a:ext cx="3129407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garanti.com.tr/assets/img/txt/baslik_sari_yesil/tr/int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269" y="3074882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QSBE8izIwRo/UvydqZjvhCI/AAAAAAAAGjM/JC14Wy_E4oE/s1600/icon-online-shopping-gir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60" y="3661159"/>
            <a:ext cx="2709349" cy="30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pz2012.com/Assets/img/logos/slider_logo/hepsiburad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35" y="4839422"/>
            <a:ext cx="2506112" cy="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708" y="5749976"/>
            <a:ext cx="1348229" cy="492104"/>
          </a:xfrm>
          <a:prstGeom prst="rect">
            <a:avLst/>
          </a:prstGeom>
        </p:spPr>
      </p:pic>
      <p:pic>
        <p:nvPicPr>
          <p:cNvPr id="8204" name="Picture 12" descr="http://blog.gittigidiyor.com/wp-content/uploads/2013/11/GG_logotype_CMY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120" y="6126937"/>
            <a:ext cx="1593719" cy="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semlakotomotiv.com/resimler/sahibinden_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636" y="5262291"/>
            <a:ext cx="1854066" cy="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pbusinessintelligence.com/wp-content/uploads/2013/03/contact-us-header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511" y="188046"/>
            <a:ext cx="3952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zintro.com/wp-content/uploads/2011/01/skype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529" y="5531471"/>
            <a:ext cx="1610990" cy="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782" y="4669866"/>
            <a:ext cx="841034" cy="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sc.org/sites/default/files/email%20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363" y="3800688"/>
            <a:ext cx="1642052" cy="11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29" y="5789579"/>
            <a:ext cx="1558636" cy="90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17" y="4433248"/>
            <a:ext cx="3659580" cy="2424752"/>
          </a:xfrm>
          <a:prstGeom prst="rect">
            <a:avLst/>
          </a:prstGeom>
        </p:spPr>
      </p:pic>
      <p:pic>
        <p:nvPicPr>
          <p:cNvPr id="1040" name="Picture 16" descr="https://www.apple.com/mac/facetime/images/facetime_view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035" y="304710"/>
            <a:ext cx="3829467" cy="2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545299" y="2598205"/>
            <a:ext cx="2301651" cy="20346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İLETİŞİM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Öğrenme, araştırma ya da gözlem yoluyla elde edilen </a:t>
            </a:r>
            <a:r>
              <a:rPr lang="tr-TR" dirty="0" smtClean="0"/>
              <a:t>gerçeklere bilgi denir.</a:t>
            </a:r>
            <a:endParaRPr lang="tr-TR" dirty="0"/>
          </a:p>
        </p:txBody>
      </p:sp>
      <p:pic>
        <p:nvPicPr>
          <p:cNvPr id="5122" name="Picture 2" descr="http://173.255.229.121/languagebearWP/wp-content/uploads/2013/09/exploring_the_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20046"/>
            <a:ext cx="2450042" cy="2450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www.ourfuturemn.org/files/2012/04/kid-in-library_500x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9"/>
          <a:stretch/>
        </p:blipFill>
        <p:spPr bwMode="auto">
          <a:xfrm>
            <a:off x="5568392" y="3320046"/>
            <a:ext cx="2988354" cy="2450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lifemartini.com/wp-content/uploads/2011/11/kids-to-rea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101" y="4258732"/>
            <a:ext cx="2446867" cy="244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wpcreator.com/wp-content/uploads/woocommerce_uploads/2014/02/Scrat-2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1" y="136720"/>
            <a:ext cx="2061967" cy="2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wikia.nocookie.net/__cb20140329021004/iceage/images/f/fd/Diego_port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1529259"/>
            <a:ext cx="1989667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ders-graphics.com/image/upload/normal/priode_glacire_ice_ag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261073"/>
            <a:ext cx="2164292" cy="1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knotime.net/wp-content/uploads/2014/01/3d_tvler_ces_2014un_kaybedeni_ol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737" y="399915"/>
            <a:ext cx="3434292" cy="22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orak.co.uk/wp-content/gallery/films-how-they-do-movie-tricks/will_change_how_you_see_these_films_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45" y="3809999"/>
            <a:ext cx="2484247" cy="2671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0.wp.com/www.cgmeetup.net/home/wp-content/uploads/2013/10/Frozen-Behind-the-Sce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525" y="4624133"/>
            <a:ext cx="3026850" cy="185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28391" y="2198686"/>
            <a:ext cx="2526875" cy="2034690"/>
          </a:xfrm>
          <a:prstGeom prst="star3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SİNEMA VE TELEVİZYON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84458" y="2283584"/>
            <a:ext cx="2882476" cy="2034690"/>
          </a:xfrm>
          <a:prstGeom prst="star3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MÜHENDİSLİK VE MİMARLIK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http://architecture.njit.edu/images/architectur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667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elpais.com/.a/6a00d8341bfb1653ef01901e32afa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rigley186.com/wp-content/uploads/2012/08/hous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467" y="4563532"/>
            <a:ext cx="3274485" cy="195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njuanyachts.com/wp-content/gallery/our-boatyard/070124-04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438" y="4563532"/>
            <a:ext cx="3123120" cy="196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ÜRETİM SANAYİ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http://thebreakthrough.org/images/main_image/robot_arms_at_car_fact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196552"/>
            <a:ext cx="3101055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macpeer.com/wp-content/uploads/2014/07/iphone-machin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333" y="196552"/>
            <a:ext cx="3098799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7" y="4481906"/>
            <a:ext cx="3101055" cy="20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demic.com/wp-content/uploads/2013/02/3d-printing-school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333" y="4481906"/>
            <a:ext cx="3064934" cy="20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3403599"/>
            <a:ext cx="6858000" cy="2612023"/>
          </a:xfrm>
        </p:spPr>
        <p:txBody>
          <a:bodyPr>
            <a:normAutofit/>
          </a:bodyPr>
          <a:lstStyle/>
          <a:p>
            <a:pPr marL="45715" indent="0" algn="ctr">
              <a:buNone/>
            </a:pPr>
            <a:r>
              <a:rPr lang="tr-T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ederim.</a:t>
            </a:r>
            <a:endParaRPr lang="tr-T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tr-TR" dirty="0" smtClean="0"/>
              <a:t>ilginin </a:t>
            </a:r>
            <a:r>
              <a:rPr lang="tr-TR" dirty="0"/>
              <a:t>bir göndericiden bir alıcıya aktarılma sürecidir</a:t>
            </a:r>
            <a:r>
              <a:rPr lang="tr-TR" dirty="0" smtClean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582334"/>
            <a:ext cx="690033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İnsanoğlunun tasarlayarak ürettiği veya uygulamaya koyduğu her türlü faydalı, faydasız veya zararlı alet ve araçlardır.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6" y="3793066"/>
            <a:ext cx="7404653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ve İletişim Teknolojileri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</a:t>
            </a:r>
            <a:r>
              <a:rPr lang="tr-TR" dirty="0"/>
              <a:t>ulaşılmasını ve bilginin oluşturulmasını sağlayan her türlü görsel, işitsel basılı ve yazılı araçlardır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180" y="2582333"/>
            <a:ext cx="5610579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999" y="565653"/>
            <a:ext cx="7567863" cy="1143000"/>
          </a:xfrm>
        </p:spPr>
        <p:txBody>
          <a:bodyPr/>
          <a:lstStyle/>
          <a:p>
            <a:r>
              <a:rPr lang="tr-TR" dirty="0" smtClean="0"/>
              <a:t>Bilgi ve İletişim Teknolojileri Araçları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046914"/>
          </a:xfrm>
        </p:spPr>
        <p:txBody>
          <a:bodyPr/>
          <a:lstStyle/>
          <a:p>
            <a:r>
              <a:rPr lang="tr-TR" dirty="0" smtClean="0"/>
              <a:t>Bilgi ve iletişim teknolojileri araçlarını 3 ana grupta inceleyebiliriz.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142999" y="3222903"/>
            <a:ext cx="3505201" cy="7860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GÖRSEL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308600" y="3214436"/>
            <a:ext cx="3402262" cy="79453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  <a:cs typeface="Estrangelo Edessa" panose="03080600000000000000" pitchFamily="66" charset="0"/>
              </a:rPr>
              <a:t>İŞİTSEL ARAÇLAR</a:t>
            </a:r>
            <a:endParaRPr lang="tr-TR" sz="2800" dirty="0">
              <a:latin typeface="Franklin Gothic Demi" panose="020B07030201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463130" y="4784323"/>
            <a:ext cx="4927600" cy="75192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YAZILI VE BASILI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Görsel BİT Araçları</a:t>
            </a:r>
            <a:endParaRPr lang="tr-TR" dirty="0"/>
          </a:p>
        </p:txBody>
      </p:sp>
      <p:pic>
        <p:nvPicPr>
          <p:cNvPr id="1026" name="Picture 2" descr="http://www.samsung.com/us/2012-smart-blu-ray-player/img/intro-smartTv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35" y="2046062"/>
            <a:ext cx="1926364" cy="18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binden.com/images/category_promoter/Bilgisayar_1_Tabl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9993" y="4920941"/>
            <a:ext cx="1997148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resources.windowsphone.com/windowsphone/en-us/Phones/HTC8XT/Phone280x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411" y="2108370"/>
            <a:ext cx="1694429" cy="1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c06.deviantart.net/fs70/f/2013/116/4/8/vector_camera_by_vectorgeek-d632t4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87" y="4238096"/>
            <a:ext cx="1269559" cy="1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utoafricatravel.com/wp-content/uploads/2011/11/navig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337" y="4394950"/>
            <a:ext cx="1783532" cy="10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jfMnKuUESCU/U47cD7bBKlI/AAAAAAAAJUo/yavoQX4SegY/s1600/teknolojik-babalara-babalar-gunu-hediyeler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411" y="5369647"/>
            <a:ext cx="1851663" cy="11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tech-solutions.co.uk/website/images/pc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088" y="2074100"/>
            <a:ext cx="2948440" cy="17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İşitsel BİT Araçları</a:t>
            </a:r>
            <a:endParaRPr lang="tr-TR" dirty="0"/>
          </a:p>
        </p:txBody>
      </p:sp>
      <p:pic>
        <p:nvPicPr>
          <p:cNvPr id="2050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73" y="2473313"/>
            <a:ext cx="196430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countsvu.com/images/products/Sony-Net-Work-Walkman-NWZ-B152F-MP3-Player-Buy-Online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888" y="4508626"/>
            <a:ext cx="1948224" cy="19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sktel.com/wps/wcm/connect/df1f14ed-7511-41fe-947d-4e0be80027de/subcategory-home-phone-290X290.png?MOD=AJPERES&amp;CACHEID=df1f14ed-7511-41fe-947d-4e0be80027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546" y="2236484"/>
            <a:ext cx="2568920" cy="2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 ve Basılı BİT Araçları</a:t>
            </a:r>
            <a:endParaRPr lang="tr-TR" dirty="0"/>
          </a:p>
        </p:txBody>
      </p:sp>
      <p:pic>
        <p:nvPicPr>
          <p:cNvPr id="3074" name="Picture 2" descr="http://www.novaambulans.com/images/gazet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55" y="1900998"/>
            <a:ext cx="2567311" cy="20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425/112424586.7a4/0_bbba4_89b713b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2369737"/>
            <a:ext cx="1700703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eo.eba.gov.tr/646/1d5/478/7aa/96c/b04/b5b/bc1/f78/bfe/a4f/777/4bb/1be/004/6461d54787aa96cb04b5bbc1f78bfea4f7774bb1be0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741" y="2181022"/>
            <a:ext cx="1013447" cy="14268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lmineral.com/images/2013/11/ayas-po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309" y="4174304"/>
            <a:ext cx="1549040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si.gov.tr/images/haber-resimler/7.pn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450" y="4174304"/>
            <a:ext cx="1690667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nbirbaski.com/image/cache/data/a4-el-ilan%C4%B1-746x10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794" y="4174303"/>
            <a:ext cx="1763796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5409E981-7498-497F-AD9F-4C43B6CC27F6}" vid="{3EB4A443-B5CE-41DB-98F9-AA666E048A89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</Words>
  <Application>Microsoft Office PowerPoint</Application>
  <PresentationFormat>Ekran Gösterisi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Cambria</vt:lpstr>
      <vt:lpstr>Century Schoolbook</vt:lpstr>
      <vt:lpstr>Estrangelo Edessa</vt:lpstr>
      <vt:lpstr>Franklin Gothic Demi</vt:lpstr>
      <vt:lpstr>Franklin Gothic Medium Cond</vt:lpstr>
      <vt:lpstr>FLOWERS 16X9</vt:lpstr>
      <vt:lpstr>Bilgi ve İletişim Teknolojileri</vt:lpstr>
      <vt:lpstr>Bilgi Nedir?</vt:lpstr>
      <vt:lpstr>İletişim Nedir?</vt:lpstr>
      <vt:lpstr>Teknoloji Nedir?</vt:lpstr>
      <vt:lpstr>Bilgi ve İletişim Teknolojileri Nedir?</vt:lpstr>
      <vt:lpstr>Bilgi ve İletişim Teknolojileri Araçları</vt:lpstr>
      <vt:lpstr>Görsel BİT Araçları</vt:lpstr>
      <vt:lpstr>İşitsel BİT Araçları</vt:lpstr>
      <vt:lpstr>Yazılı ve Basılı BİT Araçları</vt:lpstr>
      <vt:lpstr>BİT’in Amaçları/Faydaları</vt:lpstr>
      <vt:lpstr>Peki Zararları?</vt:lpstr>
      <vt:lpstr>BİT’in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2014-09-27T09:53:57Z</dcterms:created>
  <dcterms:modified xsi:type="dcterms:W3CDTF">2014-10-21T20:25:39Z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