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2" r:id="rId37"/>
    <p:sldId id="291" r:id="rId3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A1DEFBC5-63DD-4D21-B8F9-FACF58C168D0}" type="datetimeFigureOut">
              <a:rPr lang="tr-TR" smtClean="0"/>
              <a:t>30.09.2013</a:t>
            </a:fld>
            <a:endParaRPr lang="tr-TR"/>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tr-T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0F82C3A-DD65-4193-9D66-659205BCCD3E}" type="slidenum">
              <a:rPr lang="tr-TR" smtClean="0"/>
              <a:t>‹#›</a:t>
            </a:fld>
            <a:endParaRPr lang="tr-TR"/>
          </a:p>
        </p:txBody>
      </p:sp>
    </p:spTree>
    <p:extLst>
      <p:ext uri="{BB962C8B-B14F-4D97-AF65-F5344CB8AC3E}">
        <p14:creationId xmlns:p14="http://schemas.microsoft.com/office/powerpoint/2010/main" val="35737676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Yazılı Panoramik Resim">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1DEFBC5-63DD-4D21-B8F9-FACF58C168D0}" type="datetimeFigureOut">
              <a:rPr lang="tr-TR" smtClean="0"/>
              <a:t>30.09.2013</a:t>
            </a:fld>
            <a:endParaRPr lang="tr-TR"/>
          </a:p>
        </p:txBody>
      </p:sp>
      <p:sp>
        <p:nvSpPr>
          <p:cNvPr id="6" name="Footer Placeholder 5"/>
          <p:cNvSpPr>
            <a:spLocks noGrp="1"/>
          </p:cNvSpPr>
          <p:nvPr>
            <p:ph type="ftr" sz="quarter" idx="11"/>
          </p:nvPr>
        </p:nvSpPr>
        <p:spPr/>
        <p:txBody>
          <a:bodyPr/>
          <a:lstStyle/>
          <a:p>
            <a:endParaRPr lang="tr-T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80F82C3A-DD65-4193-9D66-659205BCCD3E}" type="slidenum">
              <a:rPr lang="tr-TR" smtClean="0"/>
              <a:t>‹#›</a:t>
            </a:fld>
            <a:endParaRPr lang="tr-TR"/>
          </a:p>
        </p:txBody>
      </p:sp>
    </p:spTree>
    <p:extLst>
      <p:ext uri="{BB962C8B-B14F-4D97-AF65-F5344CB8AC3E}">
        <p14:creationId xmlns:p14="http://schemas.microsoft.com/office/powerpoint/2010/main" val="33173699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tr-TR" smtClean="0"/>
              <a:t>Asıl başlık stili için tıklatın</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1DEFBC5-63DD-4D21-B8F9-FACF58C168D0}" type="datetimeFigureOut">
              <a:rPr lang="tr-TR" smtClean="0"/>
              <a:t>30.09.2013</a:t>
            </a:fld>
            <a:endParaRPr lang="tr-TR"/>
          </a:p>
        </p:txBody>
      </p:sp>
      <p:sp>
        <p:nvSpPr>
          <p:cNvPr id="5" name="Footer Placeholder 4"/>
          <p:cNvSpPr>
            <a:spLocks noGrp="1"/>
          </p:cNvSpPr>
          <p:nvPr>
            <p:ph type="ftr" sz="quarter" idx="11"/>
          </p:nvPr>
        </p:nvSpPr>
        <p:spPr/>
        <p:txBody>
          <a:bodyPr/>
          <a:lstStyle/>
          <a:p>
            <a:endParaRPr lang="tr-T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80F82C3A-DD65-4193-9D66-659205BCCD3E}" type="slidenum">
              <a:rPr lang="tr-TR" smtClean="0"/>
              <a:t>‹#›</a:t>
            </a:fld>
            <a:endParaRPr lang="tr-TR"/>
          </a:p>
        </p:txBody>
      </p:sp>
    </p:spTree>
    <p:extLst>
      <p:ext uri="{BB962C8B-B14F-4D97-AF65-F5344CB8AC3E}">
        <p14:creationId xmlns:p14="http://schemas.microsoft.com/office/powerpoint/2010/main" val="34351029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tr-TR" smtClean="0"/>
              <a:t>Asıl başlık stili için tıklatın</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1DEFBC5-63DD-4D21-B8F9-FACF58C168D0}" type="datetimeFigureOut">
              <a:rPr lang="tr-TR" smtClean="0"/>
              <a:t>30.09.2013</a:t>
            </a:fld>
            <a:endParaRPr lang="tr-TR"/>
          </a:p>
        </p:txBody>
      </p:sp>
      <p:sp>
        <p:nvSpPr>
          <p:cNvPr id="5" name="Footer Placeholder 4"/>
          <p:cNvSpPr>
            <a:spLocks noGrp="1"/>
          </p:cNvSpPr>
          <p:nvPr>
            <p:ph type="ftr" sz="quarter" idx="11"/>
          </p:nvPr>
        </p:nvSpPr>
        <p:spPr/>
        <p:txBody>
          <a:bodyPr/>
          <a:lstStyle/>
          <a:p>
            <a:endParaRPr lang="tr-T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80F82C3A-DD65-4193-9D66-659205BCCD3E}" type="slidenum">
              <a:rPr lang="tr-TR" smtClean="0"/>
              <a:t>‹#›</a:t>
            </a:fld>
            <a:endParaRPr lang="tr-TR"/>
          </a:p>
        </p:txBody>
      </p:sp>
    </p:spTree>
    <p:extLst>
      <p:ext uri="{BB962C8B-B14F-4D97-AF65-F5344CB8AC3E}">
        <p14:creationId xmlns:p14="http://schemas.microsoft.com/office/powerpoint/2010/main" val="28740980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1DEFBC5-63DD-4D21-B8F9-FACF58C168D0}" type="datetimeFigureOut">
              <a:rPr lang="tr-TR" smtClean="0"/>
              <a:t>30.09.2013</a:t>
            </a:fld>
            <a:endParaRPr lang="tr-TR"/>
          </a:p>
        </p:txBody>
      </p:sp>
      <p:sp>
        <p:nvSpPr>
          <p:cNvPr id="5" name="Footer Placeholder 4"/>
          <p:cNvSpPr>
            <a:spLocks noGrp="1"/>
          </p:cNvSpPr>
          <p:nvPr>
            <p:ph type="ftr" sz="quarter" idx="11"/>
          </p:nvPr>
        </p:nvSpPr>
        <p:spPr/>
        <p:txBody>
          <a:bodyPr/>
          <a:lstStyle/>
          <a:p>
            <a:endParaRPr lang="tr-TR"/>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80F82C3A-DD65-4193-9D66-659205BCCD3E}" type="slidenum">
              <a:rPr lang="tr-TR" smtClean="0"/>
              <a:t>‹#›</a:t>
            </a:fld>
            <a:endParaRPr lang="tr-TR"/>
          </a:p>
        </p:txBody>
      </p:sp>
    </p:spTree>
    <p:extLst>
      <p:ext uri="{BB962C8B-B14F-4D97-AF65-F5344CB8AC3E}">
        <p14:creationId xmlns:p14="http://schemas.microsoft.com/office/powerpoint/2010/main" val="38574206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tr-TR" smtClean="0"/>
              <a:t>Asıl başlık stili için tıklatın</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1DEFBC5-63DD-4D21-B8F9-FACF58C168D0}" type="datetimeFigureOut">
              <a:rPr lang="tr-TR" smtClean="0"/>
              <a:t>30.09.2013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80F82C3A-DD65-4193-9D66-659205BCCD3E}" type="slidenum">
              <a:rPr lang="tr-TR" smtClean="0"/>
              <a:t>‹#›</a:t>
            </a:fld>
            <a:endParaRPr lang="tr-TR"/>
          </a:p>
        </p:txBody>
      </p:sp>
    </p:spTree>
    <p:extLst>
      <p:ext uri="{BB962C8B-B14F-4D97-AF65-F5344CB8AC3E}">
        <p14:creationId xmlns:p14="http://schemas.microsoft.com/office/powerpoint/2010/main" val="42519699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tr-TR" smtClean="0"/>
              <a:t>Asıl başlık stili için tıklatın</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1DEFBC5-63DD-4D21-B8F9-FACF58C168D0}" type="datetimeFigureOut">
              <a:rPr lang="tr-TR" smtClean="0"/>
              <a:t>30.09.2013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80F82C3A-DD65-4193-9D66-659205BCCD3E}" type="slidenum">
              <a:rPr lang="tr-TR" smtClean="0"/>
              <a:t>‹#›</a:t>
            </a:fld>
            <a:endParaRPr lang="tr-TR"/>
          </a:p>
        </p:txBody>
      </p:sp>
    </p:spTree>
    <p:extLst>
      <p:ext uri="{BB962C8B-B14F-4D97-AF65-F5344CB8AC3E}">
        <p14:creationId xmlns:p14="http://schemas.microsoft.com/office/powerpoint/2010/main" val="11919753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7621301" y="6387910"/>
            <a:ext cx="990599" cy="228659"/>
          </a:xfrm>
        </p:spPr>
        <p:txBody>
          <a:bodyPr/>
          <a:lstStyle/>
          <a:p>
            <a:fld id="{A1DEFBC5-63DD-4D21-B8F9-FACF58C168D0}" type="datetimeFigureOut">
              <a:rPr lang="tr-TR" smtClean="0"/>
              <a:t>30.09.2013</a:t>
            </a:fld>
            <a:endParaRPr lang="tr-TR"/>
          </a:p>
        </p:txBody>
      </p:sp>
      <p:sp>
        <p:nvSpPr>
          <p:cNvPr id="5" name="Footer Placeholder 4"/>
          <p:cNvSpPr>
            <a:spLocks noGrp="1"/>
          </p:cNvSpPr>
          <p:nvPr>
            <p:ph type="ftr" sz="quarter" idx="11"/>
          </p:nvPr>
        </p:nvSpPr>
        <p:spPr>
          <a:xfrm>
            <a:off x="516133" y="6387910"/>
            <a:ext cx="3859795" cy="228660"/>
          </a:xfrm>
        </p:spPr>
        <p:txBody>
          <a:bodyPr/>
          <a:lstStyle/>
          <a:p>
            <a:endParaRPr lang="tr-TR"/>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80F82C3A-DD65-4193-9D66-659205BCCD3E}" type="slidenum">
              <a:rPr lang="tr-TR" smtClean="0"/>
              <a:t>‹#›</a:t>
            </a:fld>
            <a:endParaRPr lang="tr-TR"/>
          </a:p>
        </p:txBody>
      </p:sp>
    </p:spTree>
    <p:extLst>
      <p:ext uri="{BB962C8B-B14F-4D97-AF65-F5344CB8AC3E}">
        <p14:creationId xmlns:p14="http://schemas.microsoft.com/office/powerpoint/2010/main" val="4422160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1DEFBC5-63DD-4D21-B8F9-FACF58C168D0}" type="datetimeFigureOut">
              <a:rPr lang="tr-TR" smtClean="0"/>
              <a:t>30.09.2013</a:t>
            </a:fld>
            <a:endParaRPr lang="tr-TR"/>
          </a:p>
        </p:txBody>
      </p:sp>
      <p:sp>
        <p:nvSpPr>
          <p:cNvPr id="5" name="Footer Placeholder 4"/>
          <p:cNvSpPr>
            <a:spLocks noGrp="1"/>
          </p:cNvSpPr>
          <p:nvPr>
            <p:ph type="ftr" sz="quarter" idx="11"/>
          </p:nvPr>
        </p:nvSpPr>
        <p:spPr>
          <a:xfrm>
            <a:off x="538546" y="6365498"/>
            <a:ext cx="3859795" cy="228660"/>
          </a:xfrm>
        </p:spPr>
        <p:txBody>
          <a:bodyPr/>
          <a:lstStyle/>
          <a:p>
            <a:endParaRPr lang="tr-T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80F82C3A-DD65-4193-9D66-659205BCCD3E}" type="slidenum">
              <a:rPr lang="tr-TR" smtClean="0"/>
              <a:t>‹#›</a:t>
            </a:fld>
            <a:endParaRPr lang="tr-TR"/>
          </a:p>
        </p:txBody>
      </p:sp>
    </p:spTree>
    <p:extLst>
      <p:ext uri="{BB962C8B-B14F-4D97-AF65-F5344CB8AC3E}">
        <p14:creationId xmlns:p14="http://schemas.microsoft.com/office/powerpoint/2010/main" val="9882975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1DEFBC5-63DD-4D21-B8F9-FACF58C168D0}" type="datetimeFigureOut">
              <a:rPr lang="tr-TR" smtClean="0"/>
              <a:t>30.09.2013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0F82C3A-DD65-4193-9D66-659205BCCD3E}" type="slidenum">
              <a:rPr lang="tr-TR" smtClean="0"/>
              <a:t>‹#›</a:t>
            </a:fld>
            <a:endParaRPr lang="tr-TR"/>
          </a:p>
        </p:txBody>
      </p:sp>
    </p:spTree>
    <p:extLst>
      <p:ext uri="{BB962C8B-B14F-4D97-AF65-F5344CB8AC3E}">
        <p14:creationId xmlns:p14="http://schemas.microsoft.com/office/powerpoint/2010/main" val="13318398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1DEFBC5-63DD-4D21-B8F9-FACF58C168D0}" type="datetimeFigureOut">
              <a:rPr lang="tr-TR" smtClean="0"/>
              <a:t>30.09.2013</a:t>
            </a:fld>
            <a:endParaRPr lang="tr-TR"/>
          </a:p>
        </p:txBody>
      </p:sp>
      <p:sp>
        <p:nvSpPr>
          <p:cNvPr id="5" name="Footer Placeholder 4"/>
          <p:cNvSpPr>
            <a:spLocks noGrp="1"/>
          </p:cNvSpPr>
          <p:nvPr>
            <p:ph type="ftr" sz="quarter" idx="11"/>
          </p:nvPr>
        </p:nvSpPr>
        <p:spPr/>
        <p:txBody>
          <a:bodyPr/>
          <a:lstStyle/>
          <a:p>
            <a:endParaRPr lang="tr-T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0F82C3A-DD65-4193-9D66-659205BCCD3E}" type="slidenum">
              <a:rPr lang="tr-TR" smtClean="0"/>
              <a:t>‹#›</a:t>
            </a:fld>
            <a:endParaRPr lang="tr-TR"/>
          </a:p>
        </p:txBody>
      </p:sp>
    </p:spTree>
    <p:extLst>
      <p:ext uri="{BB962C8B-B14F-4D97-AF65-F5344CB8AC3E}">
        <p14:creationId xmlns:p14="http://schemas.microsoft.com/office/powerpoint/2010/main" val="21001322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tr-TR" smtClean="0"/>
              <a:t>Asıl başlık stili için tıklatın</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1DEFBC5-63DD-4D21-B8F9-FACF58C168D0}" type="datetimeFigureOut">
              <a:rPr lang="tr-TR" smtClean="0"/>
              <a:t>30.09.2013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0F82C3A-DD65-4193-9D66-659205BCCD3E}" type="slidenum">
              <a:rPr lang="tr-TR" smtClean="0"/>
              <a:t>‹#›</a:t>
            </a:fld>
            <a:endParaRPr lang="tr-TR"/>
          </a:p>
        </p:txBody>
      </p:sp>
    </p:spTree>
    <p:extLst>
      <p:ext uri="{BB962C8B-B14F-4D97-AF65-F5344CB8AC3E}">
        <p14:creationId xmlns:p14="http://schemas.microsoft.com/office/powerpoint/2010/main" val="6662728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1DEFBC5-63DD-4D21-B8F9-FACF58C168D0}" type="datetimeFigureOut">
              <a:rPr lang="tr-TR" smtClean="0"/>
              <a:t>30.09.2013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0F82C3A-DD65-4193-9D66-659205BCCD3E}" type="slidenum">
              <a:rPr lang="tr-TR" smtClean="0"/>
              <a:t>‹#›</a:t>
            </a:fld>
            <a:endParaRPr lang="tr-TR"/>
          </a:p>
        </p:txBody>
      </p:sp>
    </p:spTree>
    <p:extLst>
      <p:ext uri="{BB962C8B-B14F-4D97-AF65-F5344CB8AC3E}">
        <p14:creationId xmlns:p14="http://schemas.microsoft.com/office/powerpoint/2010/main" val="2177470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1DEFBC5-63DD-4D21-B8F9-FACF58C168D0}" type="datetimeFigureOut">
              <a:rPr lang="tr-TR" smtClean="0"/>
              <a:t>30.09.2013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0F82C3A-DD65-4193-9D66-659205BCCD3E}" type="slidenum">
              <a:rPr lang="tr-TR" smtClean="0"/>
              <a:t>‹#›</a:t>
            </a:fld>
            <a:endParaRPr lang="tr-TR"/>
          </a:p>
        </p:txBody>
      </p:sp>
    </p:spTree>
    <p:extLst>
      <p:ext uri="{BB962C8B-B14F-4D97-AF65-F5344CB8AC3E}">
        <p14:creationId xmlns:p14="http://schemas.microsoft.com/office/powerpoint/2010/main" val="38549884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A1DEFBC5-63DD-4D21-B8F9-FACF58C168D0}" type="datetimeFigureOut">
              <a:rPr lang="tr-TR" smtClean="0"/>
              <a:t>30.09.2013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80F82C3A-DD65-4193-9D66-659205BCCD3E}" type="slidenum">
              <a:rPr lang="tr-TR" smtClean="0"/>
              <a:t>‹#›</a:t>
            </a:fld>
            <a:endParaRPr lang="tr-TR"/>
          </a:p>
        </p:txBody>
      </p:sp>
    </p:spTree>
    <p:extLst>
      <p:ext uri="{BB962C8B-B14F-4D97-AF65-F5344CB8AC3E}">
        <p14:creationId xmlns:p14="http://schemas.microsoft.com/office/powerpoint/2010/main" val="1564675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1DEFBC5-63DD-4D21-B8F9-FACF58C168D0}" type="datetimeFigureOut">
              <a:rPr lang="tr-TR" smtClean="0"/>
              <a:t>30.09.2013</a:t>
            </a:fld>
            <a:endParaRPr lang="tr-TR"/>
          </a:p>
        </p:txBody>
      </p:sp>
      <p:sp>
        <p:nvSpPr>
          <p:cNvPr id="6" name="Footer Placeholder 5"/>
          <p:cNvSpPr>
            <a:spLocks noGrp="1"/>
          </p:cNvSpPr>
          <p:nvPr>
            <p:ph type="ftr" sz="quarter" idx="11"/>
          </p:nvPr>
        </p:nvSpPr>
        <p:spPr/>
        <p:txBody>
          <a:bodyPr/>
          <a:lstStyle/>
          <a:p>
            <a:endParaRPr lang="tr-T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80F82C3A-DD65-4193-9D66-659205BCCD3E}" type="slidenum">
              <a:rPr lang="tr-TR" smtClean="0"/>
              <a:t>‹#›</a:t>
            </a:fld>
            <a:endParaRPr lang="tr-TR"/>
          </a:p>
        </p:txBody>
      </p:sp>
    </p:spTree>
    <p:extLst>
      <p:ext uri="{BB962C8B-B14F-4D97-AF65-F5344CB8AC3E}">
        <p14:creationId xmlns:p14="http://schemas.microsoft.com/office/powerpoint/2010/main" val="20240240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1DEFBC5-63DD-4D21-B8F9-FACF58C168D0}" type="datetimeFigureOut">
              <a:rPr lang="tr-TR" smtClean="0"/>
              <a:t>30.09.2013</a:t>
            </a:fld>
            <a:endParaRPr lang="tr-TR"/>
          </a:p>
        </p:txBody>
      </p:sp>
      <p:sp>
        <p:nvSpPr>
          <p:cNvPr id="6" name="Footer Placeholder 5"/>
          <p:cNvSpPr>
            <a:spLocks noGrp="1"/>
          </p:cNvSpPr>
          <p:nvPr>
            <p:ph type="ftr" sz="quarter" idx="11"/>
          </p:nvPr>
        </p:nvSpPr>
        <p:spPr/>
        <p:txBody>
          <a:bodyPr/>
          <a:lstStyle/>
          <a:p>
            <a:endParaRPr lang="tr-T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80F82C3A-DD65-4193-9D66-659205BCCD3E}" type="slidenum">
              <a:rPr lang="tr-TR" smtClean="0"/>
              <a:t>‹#›</a:t>
            </a:fld>
            <a:endParaRPr lang="tr-TR"/>
          </a:p>
        </p:txBody>
      </p:sp>
    </p:spTree>
    <p:extLst>
      <p:ext uri="{BB962C8B-B14F-4D97-AF65-F5344CB8AC3E}">
        <p14:creationId xmlns:p14="http://schemas.microsoft.com/office/powerpoint/2010/main" val="9222893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A1DEFBC5-63DD-4D21-B8F9-FACF58C168D0}" type="datetimeFigureOut">
              <a:rPr lang="tr-TR" smtClean="0"/>
              <a:t>30.09.2013</a:t>
            </a:fld>
            <a:endParaRPr lang="tr-TR"/>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tr-TR"/>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80F82C3A-DD65-4193-9D66-659205BCCD3E}" type="slidenum">
              <a:rPr lang="tr-TR" smtClean="0"/>
              <a:t>‹#›</a:t>
            </a:fld>
            <a:endParaRPr lang="tr-TR"/>
          </a:p>
        </p:txBody>
      </p:sp>
    </p:spTree>
    <p:extLst>
      <p:ext uri="{BB962C8B-B14F-4D97-AF65-F5344CB8AC3E}">
        <p14:creationId xmlns:p14="http://schemas.microsoft.com/office/powerpoint/2010/main" val="38926781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gif"/><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866440" y="2226503"/>
            <a:ext cx="7321971" cy="2550877"/>
          </a:xfrm>
        </p:spPr>
        <p:txBody>
          <a:bodyPr/>
          <a:lstStyle/>
          <a:p>
            <a:r>
              <a:rPr lang="tr-TR" dirty="0" smtClean="0"/>
              <a:t>BİLGİSAYAR KULLANIMI VE SAĞLIK</a:t>
            </a:r>
            <a:endParaRPr lang="tr-TR" dirty="0"/>
          </a:p>
        </p:txBody>
      </p:sp>
      <p:sp>
        <p:nvSpPr>
          <p:cNvPr id="3" name="Alt Başlık 2"/>
          <p:cNvSpPr>
            <a:spLocks noGrp="1"/>
          </p:cNvSpPr>
          <p:nvPr>
            <p:ph type="subTitle" idx="1"/>
          </p:nvPr>
        </p:nvSpPr>
        <p:spPr/>
        <p:txBody>
          <a:bodyPr/>
          <a:lstStyle/>
          <a:p>
            <a:r>
              <a:rPr lang="tr-TR" dirty="0" smtClean="0"/>
              <a:t>BİLGİSAYAR KULLANIMINDA DİKKAT EDİLMESİ GEREKEN NOKTALAR</a:t>
            </a:r>
            <a:endParaRPr lang="tr-TR" dirty="0"/>
          </a:p>
        </p:txBody>
      </p:sp>
    </p:spTree>
    <p:extLst>
      <p:ext uri="{BB962C8B-B14F-4D97-AF65-F5344CB8AC3E}">
        <p14:creationId xmlns:p14="http://schemas.microsoft.com/office/powerpoint/2010/main" val="31241112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TEMİZLİĞE DİKKAT!</a:t>
            </a:r>
            <a:endParaRPr lang="tr-TR" dirty="0"/>
          </a:p>
        </p:txBody>
      </p:sp>
      <p:sp>
        <p:nvSpPr>
          <p:cNvPr id="3" name="İçerik Yer Tutucusu 2"/>
          <p:cNvSpPr>
            <a:spLocks noGrp="1"/>
          </p:cNvSpPr>
          <p:nvPr>
            <p:ph idx="1"/>
          </p:nvPr>
        </p:nvSpPr>
        <p:spPr>
          <a:xfrm>
            <a:off x="5603287" y="3125437"/>
            <a:ext cx="3212710" cy="2774202"/>
          </a:xfrm>
        </p:spPr>
        <p:txBody>
          <a:bodyPr/>
          <a:lstStyle/>
          <a:p>
            <a:r>
              <a:rPr lang="tr-TR" dirty="0"/>
              <a:t>Ortamın ve ekranın tozunun ıslak bezle sık sık alınması ekrandaki görüntünün netleşmesini sağlar.</a:t>
            </a:r>
          </a:p>
          <a:p>
            <a:pPr marL="0" indent="0">
              <a:buNone/>
            </a:pPr>
            <a:r>
              <a:rPr lang="tr-TR" dirty="0"/>
              <a:t/>
            </a:r>
            <a:br>
              <a:rPr lang="tr-TR" dirty="0"/>
            </a:br>
            <a:endParaRPr lang="tr-TR" dirty="0"/>
          </a:p>
        </p:txBody>
      </p:sp>
      <p:pic>
        <p:nvPicPr>
          <p:cNvPr id="9218" name="Picture 2" descr="http://pad1.whstatic.com/images/thumb/3/3b/CleanLaptopScreen-3.jpg/550px-CleanLaptopScreen-3.jpg"/>
          <p:cNvPicPr>
            <a:picLocks noChangeAspect="1" noChangeArrowheads="1"/>
          </p:cNvPicPr>
          <p:nvPr/>
        </p:nvPicPr>
        <p:blipFill rotWithShape="1">
          <a:blip r:embed="rId2">
            <a:extLst>
              <a:ext uri="{28A0092B-C50C-407E-A947-70E740481C1C}">
                <a14:useLocalDpi xmlns:a14="http://schemas.microsoft.com/office/drawing/2010/main" val="0"/>
              </a:ext>
            </a:extLst>
          </a:blip>
          <a:srcRect b="8551"/>
          <a:stretch/>
        </p:blipFill>
        <p:spPr bwMode="auto">
          <a:xfrm>
            <a:off x="496472" y="2738193"/>
            <a:ext cx="4679864" cy="287129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7860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wheel(1)">
                                      <p:cBhvr>
                                        <p:cTn id="14" dur="2000"/>
                                        <p:tgtEl>
                                          <p:spTgt spid="921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4000" dirty="0" smtClean="0"/>
              <a:t>AYARLANABİLİR SANDALYE KULLANIN</a:t>
            </a:r>
            <a:endParaRPr lang="tr-TR" sz="4000" dirty="0"/>
          </a:p>
        </p:txBody>
      </p:sp>
      <p:sp>
        <p:nvSpPr>
          <p:cNvPr id="3" name="İçerik Yer Tutucusu 2"/>
          <p:cNvSpPr>
            <a:spLocks noGrp="1"/>
          </p:cNvSpPr>
          <p:nvPr>
            <p:ph idx="1"/>
          </p:nvPr>
        </p:nvSpPr>
        <p:spPr>
          <a:xfrm>
            <a:off x="708659" y="2487573"/>
            <a:ext cx="5059095" cy="4023360"/>
          </a:xfrm>
        </p:spPr>
        <p:txBody>
          <a:bodyPr>
            <a:normAutofit lnSpcReduction="10000"/>
          </a:bodyPr>
          <a:lstStyle/>
          <a:p>
            <a:r>
              <a:rPr lang="tr-TR" dirty="0"/>
              <a:t>Çalışma sandalyesi satın alırken yükseklik ile sırtlığının ayarlanabilir olup olmadığına dikkat edin. </a:t>
            </a:r>
            <a:endParaRPr lang="tr-TR" dirty="0" smtClean="0"/>
          </a:p>
          <a:p>
            <a:r>
              <a:rPr lang="tr-TR" dirty="0" smtClean="0"/>
              <a:t>Sandalyenin </a:t>
            </a:r>
            <a:r>
              <a:rPr lang="tr-TR" dirty="0"/>
              <a:t>yanlarda kolları dinlendirebilecek yerlerinin olması ve sırtlığının dik olması çalışma sırasında sizi rahat ettirir. </a:t>
            </a:r>
            <a:endParaRPr lang="tr-TR" dirty="0" smtClean="0"/>
          </a:p>
          <a:p>
            <a:r>
              <a:rPr lang="tr-TR" dirty="0" smtClean="0"/>
              <a:t>Sandalyeye </a:t>
            </a:r>
            <a:r>
              <a:rPr lang="tr-TR" dirty="0"/>
              <a:t>oturduğunuz zaman başınızın dik, sırtınız destekli, kollarınız rahat, gözleriniz ekranın tam karşısında olsun. </a:t>
            </a:r>
            <a:endParaRPr lang="tr-TR" dirty="0" smtClean="0"/>
          </a:p>
          <a:p>
            <a:r>
              <a:rPr lang="tr-TR" dirty="0" smtClean="0"/>
              <a:t>Ekrana </a:t>
            </a:r>
            <a:r>
              <a:rPr lang="tr-TR" dirty="0"/>
              <a:t>olan uzaklığınızın 50-70 cm arasında olmasına özen gösterin.</a:t>
            </a:r>
          </a:p>
        </p:txBody>
      </p:sp>
      <p:pic>
        <p:nvPicPr>
          <p:cNvPr id="10242" name="Picture 2" descr="http://www.wired.com/images_blogs/gadgetlab/images/2007/12/18/pc_gaming_chair20r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296542" y="2399649"/>
            <a:ext cx="2334818" cy="3785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5676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0242"/>
                                        </p:tgtEl>
                                        <p:attrNameLst>
                                          <p:attrName>style.visibility</p:attrName>
                                        </p:attrNameLst>
                                      </p:cBhvr>
                                      <p:to>
                                        <p:strVal val="visible"/>
                                      </p:to>
                                    </p:set>
                                    <p:animEffect transition="in" filter="wheel(1)">
                                      <p:cBhvr>
                                        <p:cTn id="14" dur="2000"/>
                                        <p:tgtEl>
                                          <p:spTgt spid="1024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UYGUN MASA SEÇİMİ</a:t>
            </a:r>
            <a:endParaRPr lang="tr-TR" dirty="0"/>
          </a:p>
        </p:txBody>
      </p:sp>
      <p:sp>
        <p:nvSpPr>
          <p:cNvPr id="3" name="İçerik Yer Tutucusu 2"/>
          <p:cNvSpPr>
            <a:spLocks noGrp="1"/>
          </p:cNvSpPr>
          <p:nvPr>
            <p:ph idx="1"/>
          </p:nvPr>
        </p:nvSpPr>
        <p:spPr>
          <a:xfrm>
            <a:off x="4492870" y="3163295"/>
            <a:ext cx="4155244" cy="2659901"/>
          </a:xfrm>
        </p:spPr>
        <p:txBody>
          <a:bodyPr/>
          <a:lstStyle/>
          <a:p>
            <a:r>
              <a:rPr lang="tr-TR" dirty="0"/>
              <a:t>Yüksek masalar çalışmak için uygun değildir. Oturulan masanın yüksek olmaması, omuzların yüksekte kalmaması gerekir. Omuzlar ne aşağı inmeli ne de yukarı çıkmalıdır.</a:t>
            </a:r>
          </a:p>
        </p:txBody>
      </p:sp>
      <p:pic>
        <p:nvPicPr>
          <p:cNvPr id="11266" name="Picture 2" descr="http://www.homeofficewarehouse.co.uk/components/com_virtuemart/shop_image/product/PC5(F04)-2-1000h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491" y="2795954"/>
            <a:ext cx="3027241" cy="3027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5442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1266"/>
                                        </p:tgtEl>
                                        <p:attrNameLst>
                                          <p:attrName>style.visibility</p:attrName>
                                        </p:attrNameLst>
                                      </p:cBhvr>
                                      <p:to>
                                        <p:strVal val="visible"/>
                                      </p:to>
                                    </p:set>
                                    <p:animEffect transition="in" filter="wheel(1)">
                                      <p:cBhvr>
                                        <p:cTn id="14" dur="2000"/>
                                        <p:tgtEl>
                                          <p:spTgt spid="1126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controlissblinds.co.uk/wordpress/wp-content/uploads/2010/08/Screen-Glare.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74" b="99178" l="3170" r="98415">
                        <a14:foregroundMark x1="3170" y1="274" x2="3170" y2="274"/>
                        <a14:foregroundMark x1="10935" y1="83836" x2="10935" y2="83836"/>
                        <a14:foregroundMark x1="47544" y1="99452" x2="47544" y2="99452"/>
                        <a14:foregroundMark x1="98415" y1="79178" x2="98415" y2="79178"/>
                        <a14:foregroundMark x1="64818" y1="61370" x2="64818" y2="61370"/>
                        <a14:foregroundMark x1="56577" y1="1370" x2="56577" y2="1370"/>
                      </a14:backgroundRemoval>
                    </a14:imgEffect>
                  </a14:imgLayer>
                </a14:imgProps>
              </a:ext>
              <a:ext uri="{28A0092B-C50C-407E-A947-70E740481C1C}">
                <a14:useLocalDpi xmlns:a14="http://schemas.microsoft.com/office/drawing/2010/main" val="0"/>
              </a:ext>
            </a:extLst>
          </a:blip>
          <a:srcRect/>
          <a:stretch>
            <a:fillRect/>
          </a:stretch>
        </p:blipFill>
        <p:spPr bwMode="auto">
          <a:xfrm>
            <a:off x="674322" y="3612667"/>
            <a:ext cx="4495556" cy="2600441"/>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p:cNvSpPr>
            <a:spLocks noGrp="1"/>
          </p:cNvSpPr>
          <p:nvPr>
            <p:ph type="title"/>
          </p:nvPr>
        </p:nvSpPr>
        <p:spPr/>
        <p:txBody>
          <a:bodyPr>
            <a:normAutofit fontScale="90000"/>
          </a:bodyPr>
          <a:lstStyle/>
          <a:p>
            <a:r>
              <a:rPr lang="tr-TR" sz="4000" dirty="0" smtClean="0"/>
              <a:t>IŞIK YANSIMALARINDAN KORUNUN</a:t>
            </a:r>
            <a:endParaRPr lang="tr-TR" sz="4000" dirty="0"/>
          </a:p>
        </p:txBody>
      </p:sp>
      <p:sp>
        <p:nvSpPr>
          <p:cNvPr id="3" name="İçerik Yer Tutucusu 2"/>
          <p:cNvSpPr>
            <a:spLocks noGrp="1"/>
          </p:cNvSpPr>
          <p:nvPr>
            <p:ph idx="1"/>
          </p:nvPr>
        </p:nvSpPr>
        <p:spPr>
          <a:xfrm>
            <a:off x="4299439" y="2576145"/>
            <a:ext cx="4489352" cy="3961163"/>
          </a:xfrm>
        </p:spPr>
        <p:txBody>
          <a:bodyPr/>
          <a:lstStyle/>
          <a:p>
            <a:r>
              <a:rPr lang="tr-TR" dirty="0"/>
              <a:t>Oda aydınlatması için gündüzleri gün ışığı kullanın. Akşamları ise lambanın ışık şiddetinin normalden yarı yarıya daha az olmasını sağlayarak ışık yansımalarını aza indirmeye çalışın. Monitörünüzü yan tarafı pencereye bakacak biçimde yerleştirerek pencereden gelen ışık yansımalarından </a:t>
            </a:r>
            <a:r>
              <a:rPr lang="tr-TR" dirty="0" smtClean="0"/>
              <a:t>korunun.</a:t>
            </a:r>
            <a:endParaRPr lang="tr-TR" dirty="0"/>
          </a:p>
        </p:txBody>
      </p:sp>
    </p:spTree>
    <p:extLst>
      <p:ext uri="{BB962C8B-B14F-4D97-AF65-F5344CB8AC3E}">
        <p14:creationId xmlns:p14="http://schemas.microsoft.com/office/powerpoint/2010/main" val="19213931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2290"/>
                                        </p:tgtEl>
                                        <p:attrNameLst>
                                          <p:attrName>style.visibility</p:attrName>
                                        </p:attrNameLst>
                                      </p:cBhvr>
                                      <p:to>
                                        <p:strVal val="visible"/>
                                      </p:to>
                                    </p:set>
                                    <p:animEffect transition="in" filter="wheel(1)">
                                      <p:cBhvr>
                                        <p:cTn id="14" dur="2000"/>
                                        <p:tgtEl>
                                          <p:spTgt spid="1229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4000" dirty="0" smtClean="0"/>
              <a:t>UZUN SÜRE HAREKETSİZ KALMAYIN</a:t>
            </a:r>
            <a:endParaRPr lang="tr-TR" sz="4000" dirty="0"/>
          </a:p>
        </p:txBody>
      </p:sp>
      <p:sp>
        <p:nvSpPr>
          <p:cNvPr id="3" name="İçerik Yer Tutucusu 2"/>
          <p:cNvSpPr>
            <a:spLocks noGrp="1"/>
          </p:cNvSpPr>
          <p:nvPr>
            <p:ph idx="1"/>
          </p:nvPr>
        </p:nvSpPr>
        <p:spPr>
          <a:xfrm>
            <a:off x="374552" y="2861017"/>
            <a:ext cx="3731456" cy="2994660"/>
          </a:xfrm>
        </p:spPr>
        <p:txBody>
          <a:bodyPr/>
          <a:lstStyle/>
          <a:p>
            <a:r>
              <a:rPr lang="tr-TR" dirty="0"/>
              <a:t>Uzun süre hareketsiz oturmak rahatsızlık ve kas yorulmasına yol açabileceği için, çalışırken küçük molalar verilip esneme egzersizleri yapılmalıdır. Bilgisayarda uzun süre çalışacaksanız en azından saatte bir, mümkünse daha da sık olarak kısa molalar verin.</a:t>
            </a:r>
          </a:p>
        </p:txBody>
      </p:sp>
      <p:pic>
        <p:nvPicPr>
          <p:cNvPr id="13314" name="Picture 2" descr="http://www.hercampus.com/sites/default/files/office-stretch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2974" y="2861017"/>
            <a:ext cx="4267200" cy="28098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4778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3314"/>
                                        </p:tgtEl>
                                        <p:attrNameLst>
                                          <p:attrName>style.visibility</p:attrName>
                                        </p:attrNameLst>
                                      </p:cBhvr>
                                      <p:to>
                                        <p:strVal val="visible"/>
                                      </p:to>
                                    </p:set>
                                    <p:animEffect transition="in" filter="wheel(1)">
                                      <p:cBhvr>
                                        <p:cTn id="14" dur="2000"/>
                                        <p:tgtEl>
                                          <p:spTgt spid="133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EKRANA BAKARKEN..</a:t>
            </a:r>
            <a:endParaRPr lang="tr-TR" dirty="0"/>
          </a:p>
        </p:txBody>
      </p:sp>
      <p:sp>
        <p:nvSpPr>
          <p:cNvPr id="3" name="İçerik Yer Tutucusu 2"/>
          <p:cNvSpPr>
            <a:spLocks noGrp="1"/>
          </p:cNvSpPr>
          <p:nvPr>
            <p:ph idx="1"/>
          </p:nvPr>
        </p:nvSpPr>
        <p:spPr>
          <a:xfrm>
            <a:off x="3472962" y="2365131"/>
            <a:ext cx="5148775" cy="3956538"/>
          </a:xfrm>
        </p:spPr>
        <p:txBody>
          <a:bodyPr/>
          <a:lstStyle/>
          <a:p>
            <a:r>
              <a:rPr lang="tr-TR" dirty="0"/>
              <a:t>G</a:t>
            </a:r>
            <a:r>
              <a:rPr lang="tr-TR" dirty="0" smtClean="0"/>
              <a:t>özlerinizi </a:t>
            </a:r>
            <a:r>
              <a:rPr lang="tr-TR" dirty="0"/>
              <a:t>kırpmayı </a:t>
            </a:r>
            <a:r>
              <a:rPr lang="tr-TR" dirty="0" smtClean="0"/>
              <a:t>unutmayın. Aslında </a:t>
            </a:r>
            <a:r>
              <a:rPr lang="tr-TR" dirty="0"/>
              <a:t>göz kırpmak düşünmeksizin, kendiliğinden yaptığımız bir eylemdir. </a:t>
            </a:r>
            <a:endParaRPr lang="tr-TR" dirty="0" smtClean="0"/>
          </a:p>
          <a:p>
            <a:r>
              <a:rPr lang="tr-TR" dirty="0" smtClean="0"/>
              <a:t>Ancak </a:t>
            </a:r>
            <a:r>
              <a:rPr lang="tr-TR" dirty="0"/>
              <a:t>insanlar normal şartlarda bilgisayar kullanırken daha az göz kırpar. Bu durum gözler için zararlıdır. Göz kırpmak, gözlerinizi doğal olarak koruyup nemlendirir ve göz kuruluğunun önlenmesine yardımcı olur. </a:t>
            </a:r>
            <a:endParaRPr lang="tr-TR" dirty="0" smtClean="0"/>
          </a:p>
          <a:p>
            <a:r>
              <a:rPr lang="tr-TR" dirty="0" smtClean="0"/>
              <a:t>Her </a:t>
            </a:r>
            <a:r>
              <a:rPr lang="tr-TR" dirty="0"/>
              <a:t>20 dakikada bir önünüzdeki ekrana bakmaktan vazgeçip yaklaşık 5-6 metre uzaklıktaki bir nesneye bakarak göz kaslarınızın gevşemesini sağlayın.</a:t>
            </a:r>
          </a:p>
        </p:txBody>
      </p:sp>
      <p:pic>
        <p:nvPicPr>
          <p:cNvPr id="14338" name="Picture 2" descr="http://www.buzzle.com/img/articleImages/478783-1811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605" y="2452404"/>
            <a:ext cx="2400300" cy="3619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3626836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4338"/>
                                        </p:tgtEl>
                                        <p:attrNameLst>
                                          <p:attrName>style.visibility</p:attrName>
                                        </p:attrNameLst>
                                      </p:cBhvr>
                                      <p:to>
                                        <p:strVal val="visible"/>
                                      </p:to>
                                    </p:set>
                                    <p:animEffect transition="in" filter="wheel(1)">
                                      <p:cBhvr>
                                        <p:cTn id="14" dur="2000"/>
                                        <p:tgtEl>
                                          <p:spTgt spid="1433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65969" y="927098"/>
            <a:ext cx="7528388" cy="720470"/>
          </a:xfrm>
        </p:spPr>
        <p:txBody>
          <a:bodyPr>
            <a:normAutofit fontScale="90000"/>
          </a:bodyPr>
          <a:lstStyle/>
          <a:p>
            <a:r>
              <a:rPr lang="tr-TR" sz="4400" dirty="0" smtClean="0"/>
              <a:t>PEKİ YA DİZÜSTÜ BİLGİSAYARLAR?</a:t>
            </a:r>
            <a:endParaRPr lang="tr-TR" sz="4400" dirty="0"/>
          </a:p>
        </p:txBody>
      </p:sp>
      <p:sp>
        <p:nvSpPr>
          <p:cNvPr id="3" name="İçerik Yer Tutucusu 2"/>
          <p:cNvSpPr>
            <a:spLocks noGrp="1"/>
          </p:cNvSpPr>
          <p:nvPr>
            <p:ph idx="1"/>
          </p:nvPr>
        </p:nvSpPr>
        <p:spPr>
          <a:xfrm>
            <a:off x="497644" y="2531534"/>
            <a:ext cx="4733779" cy="4023360"/>
          </a:xfrm>
        </p:spPr>
        <p:txBody>
          <a:bodyPr>
            <a:normAutofit lnSpcReduction="10000"/>
          </a:bodyPr>
          <a:lstStyle/>
          <a:p>
            <a:r>
              <a:rPr lang="tr-TR" dirty="0"/>
              <a:t>Dizüstü bilgisayarları masa başına oturmadan uzun süreli kullanmayın</a:t>
            </a:r>
            <a:r>
              <a:rPr lang="tr-TR" dirty="0" smtClean="0"/>
              <a:t>.</a:t>
            </a:r>
          </a:p>
          <a:p>
            <a:r>
              <a:rPr lang="tr-TR" dirty="0" smtClean="0"/>
              <a:t>Yatak </a:t>
            </a:r>
            <a:r>
              <a:rPr lang="tr-TR" dirty="0"/>
              <a:t>gibi rahat mekânlarda dizüstü bilgisayarla çalışırken, ister istemez öne doğru eğiliriz ya da bilgisayarı kucağımıza alırız. Bu tür uzun süreli kullanımlar duruş bozukluğu, omuz, boyun ve bel kaslarının zorlanması ile şiddetli ağrılar duyulmasına neden olabilir. Bu riski azaltmak için, dizlerinizin üstüne koyduğunuz bilgisayarın ekranını yükseltmek için bacaklarınızın üzerine mutlaka bir destek (kalın bir kitap gibi) koyun.</a:t>
            </a:r>
          </a:p>
        </p:txBody>
      </p:sp>
      <p:pic>
        <p:nvPicPr>
          <p:cNvPr id="15362" name="Picture 2" descr="http://www.cirpd.org/PublishingImages/People/shutterstock_65368882-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2465" y="2373605"/>
            <a:ext cx="2694354" cy="40455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7403181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5362"/>
                                        </p:tgtEl>
                                        <p:attrNameLst>
                                          <p:attrName>style.visibility</p:attrName>
                                        </p:attrNameLst>
                                      </p:cBhvr>
                                      <p:to>
                                        <p:strVal val="visible"/>
                                      </p:to>
                                    </p:set>
                                    <p:animEffect transition="in" filter="wheel(1)">
                                      <p:cBhvr>
                                        <p:cTn id="14" dur="2000"/>
                                        <p:tgtEl>
                                          <p:spTgt spid="1536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İDEAL ÇALIŞMA ORTAMI</a:t>
            </a:r>
            <a:endParaRPr lang="tr-TR" dirty="0"/>
          </a:p>
        </p:txBody>
      </p:sp>
      <p:sp>
        <p:nvSpPr>
          <p:cNvPr id="3" name="İçerik Yer Tutucusu 2"/>
          <p:cNvSpPr>
            <a:spLocks noGrp="1"/>
          </p:cNvSpPr>
          <p:nvPr>
            <p:ph idx="1"/>
          </p:nvPr>
        </p:nvSpPr>
        <p:spPr>
          <a:xfrm>
            <a:off x="369276" y="2399648"/>
            <a:ext cx="5332651" cy="4053905"/>
          </a:xfrm>
        </p:spPr>
        <p:txBody>
          <a:bodyPr>
            <a:noAutofit/>
          </a:bodyPr>
          <a:lstStyle/>
          <a:p>
            <a:pPr>
              <a:buFont typeface="Wingdings" panose="05000000000000000000" pitchFamily="2" charset="2"/>
              <a:buChar char="v"/>
            </a:pPr>
            <a:r>
              <a:rPr lang="tr-TR" sz="1400" dirty="0" smtClean="0"/>
              <a:t>Ekranın </a:t>
            </a:r>
            <a:r>
              <a:rPr lang="tr-TR" sz="1400" dirty="0"/>
              <a:t>üst kenarı göz hizasında; </a:t>
            </a:r>
            <a:endParaRPr lang="tr-TR" sz="1400" dirty="0" smtClean="0"/>
          </a:p>
          <a:p>
            <a:pPr>
              <a:buFont typeface="Wingdings" panose="05000000000000000000" pitchFamily="2" charset="2"/>
              <a:buChar char="v"/>
            </a:pPr>
            <a:r>
              <a:rPr lang="tr-TR" sz="1400" dirty="0" smtClean="0"/>
              <a:t>Ekran </a:t>
            </a:r>
            <a:r>
              <a:rPr lang="tr-TR" sz="1400" dirty="0"/>
              <a:t>kol boyu mesafede (40-80cm)</a:t>
            </a:r>
          </a:p>
          <a:p>
            <a:pPr>
              <a:buFont typeface="Wingdings" panose="05000000000000000000" pitchFamily="2" charset="2"/>
              <a:buChar char="v"/>
            </a:pPr>
            <a:r>
              <a:rPr lang="tr-TR" sz="1400" dirty="0" smtClean="0"/>
              <a:t>Koltuk </a:t>
            </a:r>
            <a:r>
              <a:rPr lang="tr-TR" sz="1400" dirty="0"/>
              <a:t>arkalığı iyi bir bel desteği sağlar</a:t>
            </a:r>
          </a:p>
          <a:p>
            <a:pPr>
              <a:buFont typeface="Wingdings" panose="05000000000000000000" pitchFamily="2" charset="2"/>
              <a:buChar char="v"/>
            </a:pPr>
            <a:r>
              <a:rPr lang="tr-TR" sz="1400" dirty="0" smtClean="0"/>
              <a:t>Koltuk </a:t>
            </a:r>
            <a:r>
              <a:rPr lang="tr-TR" sz="1400" dirty="0"/>
              <a:t>arkalığı ve oturağın yüksekliği ile </a:t>
            </a:r>
            <a:r>
              <a:rPr lang="tr-TR" sz="1400" dirty="0" err="1"/>
              <a:t>yatıklığı</a:t>
            </a:r>
            <a:r>
              <a:rPr lang="tr-TR" sz="1400" dirty="0"/>
              <a:t> kullanıcı tarafından kolayca ayarlanabilir</a:t>
            </a:r>
          </a:p>
          <a:p>
            <a:pPr>
              <a:buFont typeface="Wingdings" panose="05000000000000000000" pitchFamily="2" charset="2"/>
              <a:buChar char="v"/>
            </a:pPr>
            <a:r>
              <a:rPr lang="tr-TR" sz="1400" dirty="0" smtClean="0"/>
              <a:t>Klavye </a:t>
            </a:r>
            <a:r>
              <a:rPr lang="tr-TR" sz="1400" dirty="0"/>
              <a:t>yüksekliği, kol ile ön kolun gevşek ve yere paralel durmasına imkan sağlar</a:t>
            </a:r>
          </a:p>
          <a:p>
            <a:pPr>
              <a:buFont typeface="Wingdings" panose="05000000000000000000" pitchFamily="2" charset="2"/>
              <a:buChar char="v"/>
            </a:pPr>
            <a:r>
              <a:rPr lang="tr-TR" sz="1400" dirty="0" smtClean="0"/>
              <a:t>Bilekler düzgün</a:t>
            </a:r>
            <a:endParaRPr lang="tr-TR" sz="1400" dirty="0"/>
          </a:p>
          <a:p>
            <a:pPr>
              <a:buFont typeface="Wingdings" panose="05000000000000000000" pitchFamily="2" charset="2"/>
              <a:buChar char="v"/>
            </a:pPr>
            <a:r>
              <a:rPr lang="tr-TR" sz="1400" dirty="0" smtClean="0"/>
              <a:t>Eğer </a:t>
            </a:r>
            <a:r>
              <a:rPr lang="tr-TR" sz="1400" dirty="0"/>
              <a:t>gerekiyorsa, yumuşak yüzeyli ve hareketli bir bilek </a:t>
            </a:r>
            <a:r>
              <a:rPr lang="tr-TR" sz="1400" dirty="0" smtClean="0"/>
              <a:t>desteği</a:t>
            </a:r>
            <a:endParaRPr lang="tr-TR" sz="1400" dirty="0"/>
          </a:p>
          <a:p>
            <a:pPr>
              <a:buFont typeface="Wingdings" panose="05000000000000000000" pitchFamily="2" charset="2"/>
              <a:buChar char="v"/>
            </a:pPr>
            <a:r>
              <a:rPr lang="tr-TR" sz="1400" dirty="0" smtClean="0"/>
              <a:t>Bacaklar </a:t>
            </a:r>
            <a:r>
              <a:rPr lang="tr-TR" sz="1400" dirty="0"/>
              <a:t>yere paralel</a:t>
            </a:r>
          </a:p>
          <a:p>
            <a:pPr>
              <a:buFont typeface="Wingdings" panose="05000000000000000000" pitchFamily="2" charset="2"/>
              <a:buChar char="v"/>
            </a:pPr>
            <a:r>
              <a:rPr lang="tr-TR" sz="1400" dirty="0" smtClean="0"/>
              <a:t>Çalışma </a:t>
            </a:r>
            <a:r>
              <a:rPr lang="tr-TR" sz="1400" dirty="0"/>
              <a:t>yüzeyinin altında bacaklar için geniş alan</a:t>
            </a:r>
          </a:p>
          <a:p>
            <a:pPr>
              <a:buFont typeface="Wingdings" panose="05000000000000000000" pitchFamily="2" charset="2"/>
              <a:buChar char="v"/>
            </a:pPr>
            <a:r>
              <a:rPr lang="tr-TR" sz="1400" dirty="0" smtClean="0"/>
              <a:t>Ayaklar </a:t>
            </a:r>
            <a:r>
              <a:rPr lang="tr-TR" sz="1400" dirty="0"/>
              <a:t>tamamen yere veya bir ayaklığa basıyor</a:t>
            </a:r>
          </a:p>
        </p:txBody>
      </p:sp>
      <p:pic>
        <p:nvPicPr>
          <p:cNvPr id="16386" name="Picture 2" descr="http://www.bsm.gov.tr/ergonomi/images/postur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1928" y="2945422"/>
            <a:ext cx="3294214" cy="3579081"/>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on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6389" name="Picture 5" descr="on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6391" name="Picture 7" descr="on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6393" name="Picture 9" descr="on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6394" name="Picture 10" descr="on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6395" name="Picture 11" descr="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6396" name="Picture 12" descr="on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6397" name="Picture 13" descr="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6398" name="Picture 14" descr="on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6399" name="Picture 15" descr="on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6400" name="Picture 16" descr="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6401" name="Picture 17" descr="on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6402" name="Picture 18" descr="on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6403" name="Picture 19" descr="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6404" name="Picture 20" descr="on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0500" cy="19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3333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6386"/>
                                        </p:tgtEl>
                                        <p:attrNameLst>
                                          <p:attrName>style.visibility</p:attrName>
                                        </p:attrNameLst>
                                      </p:cBhvr>
                                      <p:to>
                                        <p:strVal val="visible"/>
                                      </p:to>
                                    </p:set>
                                    <p:animEffect transition="in" filter="wheel(1)">
                                      <p:cBhvr>
                                        <p:cTn id="14" dur="2000"/>
                                        <p:tgtEl>
                                          <p:spTgt spid="1638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fade">
                                      <p:cBhvr>
                                        <p:cTn id="54" dur="1000"/>
                                        <p:tgtEl>
                                          <p:spTgt spid="3">
                                            <p:txEl>
                                              <p:pRg st="5" end="5"/>
                                            </p:txEl>
                                          </p:spTgt>
                                        </p:tgtEl>
                                      </p:cBhvr>
                                    </p:animEffect>
                                    <p:anim calcmode="lin" valueType="num">
                                      <p:cBhvr>
                                        <p:cTn id="5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fade">
                                      <p:cBhvr>
                                        <p:cTn id="61" dur="1000"/>
                                        <p:tgtEl>
                                          <p:spTgt spid="3">
                                            <p:txEl>
                                              <p:pRg st="6" end="6"/>
                                            </p:txEl>
                                          </p:spTgt>
                                        </p:tgtEl>
                                      </p:cBhvr>
                                    </p:animEffect>
                                    <p:anim calcmode="lin" valueType="num">
                                      <p:cBhvr>
                                        <p:cTn id="6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
                                            <p:txEl>
                                              <p:pRg st="7" end="7"/>
                                            </p:txEl>
                                          </p:spTgt>
                                        </p:tgtEl>
                                        <p:attrNameLst>
                                          <p:attrName>style.visibility</p:attrName>
                                        </p:attrNameLst>
                                      </p:cBhvr>
                                      <p:to>
                                        <p:strVal val="visible"/>
                                      </p:to>
                                    </p:set>
                                    <p:animEffect transition="in" filter="fade">
                                      <p:cBhvr>
                                        <p:cTn id="68" dur="1000"/>
                                        <p:tgtEl>
                                          <p:spTgt spid="3">
                                            <p:txEl>
                                              <p:pRg st="7" end="7"/>
                                            </p:txEl>
                                          </p:spTgt>
                                        </p:tgtEl>
                                      </p:cBhvr>
                                    </p:animEffect>
                                    <p:anim calcmode="lin" valueType="num">
                                      <p:cBhvr>
                                        <p:cTn id="6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
                                            <p:txEl>
                                              <p:pRg st="8" end="8"/>
                                            </p:txEl>
                                          </p:spTgt>
                                        </p:tgtEl>
                                        <p:attrNameLst>
                                          <p:attrName>style.visibility</p:attrName>
                                        </p:attrNameLst>
                                      </p:cBhvr>
                                      <p:to>
                                        <p:strVal val="visible"/>
                                      </p:to>
                                    </p:set>
                                    <p:animEffect transition="in" filter="fade">
                                      <p:cBhvr>
                                        <p:cTn id="75" dur="1000"/>
                                        <p:tgtEl>
                                          <p:spTgt spid="3">
                                            <p:txEl>
                                              <p:pRg st="8" end="8"/>
                                            </p:txEl>
                                          </p:spTgt>
                                        </p:tgtEl>
                                      </p:cBhvr>
                                    </p:animEffect>
                                    <p:anim calcmode="lin" valueType="num">
                                      <p:cBhvr>
                                        <p:cTn id="7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3">
                                            <p:txEl>
                                              <p:pRg st="9" end="9"/>
                                            </p:txEl>
                                          </p:spTgt>
                                        </p:tgtEl>
                                        <p:attrNameLst>
                                          <p:attrName>style.visibility</p:attrName>
                                        </p:attrNameLst>
                                      </p:cBhvr>
                                      <p:to>
                                        <p:strVal val="visible"/>
                                      </p:to>
                                    </p:set>
                                    <p:animEffect transition="in" filter="fade">
                                      <p:cBhvr>
                                        <p:cTn id="82" dur="1000"/>
                                        <p:tgtEl>
                                          <p:spTgt spid="3">
                                            <p:txEl>
                                              <p:pRg st="9" end="9"/>
                                            </p:txEl>
                                          </p:spTgt>
                                        </p:tgtEl>
                                      </p:cBhvr>
                                    </p:animEffect>
                                    <p:anim calcmode="lin" valueType="num">
                                      <p:cBhvr>
                                        <p:cTn id="8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8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65970" y="927098"/>
            <a:ext cx="7073484" cy="813779"/>
          </a:xfrm>
        </p:spPr>
        <p:txBody>
          <a:bodyPr/>
          <a:lstStyle/>
          <a:p>
            <a:r>
              <a:rPr lang="tr-TR" sz="2800" dirty="0" smtClean="0"/>
              <a:t>YANLIŞ BİLGİSAYAR KULLANIMINDA OLUŞABİLECEK SAĞLIK SORUNLARI</a:t>
            </a:r>
            <a:endParaRPr lang="tr-TR" sz="2800" dirty="0"/>
          </a:p>
        </p:txBody>
      </p:sp>
      <p:sp>
        <p:nvSpPr>
          <p:cNvPr id="3" name="İçerik Yer Tutucusu 2"/>
          <p:cNvSpPr>
            <a:spLocks noGrp="1"/>
          </p:cNvSpPr>
          <p:nvPr>
            <p:ph idx="1"/>
          </p:nvPr>
        </p:nvSpPr>
        <p:spPr>
          <a:xfrm>
            <a:off x="864382" y="2489200"/>
            <a:ext cx="4419795" cy="3744546"/>
          </a:xfrm>
        </p:spPr>
        <p:txBody>
          <a:bodyPr>
            <a:normAutofit/>
          </a:bodyPr>
          <a:lstStyle/>
          <a:p>
            <a:r>
              <a:rPr lang="tr-TR" dirty="0"/>
              <a:t>Bilgisayarla yazarken ellerinize kramp giriyor mu? </a:t>
            </a:r>
            <a:endParaRPr lang="tr-TR" dirty="0" smtClean="0"/>
          </a:p>
          <a:p>
            <a:r>
              <a:rPr lang="tr-TR" dirty="0" smtClean="0"/>
              <a:t>Ya </a:t>
            </a:r>
            <a:r>
              <a:rPr lang="tr-TR" dirty="0"/>
              <a:t>da gözlerinizin yaşardığı oluyor mu? </a:t>
            </a:r>
            <a:endParaRPr lang="tr-TR" dirty="0" smtClean="0"/>
          </a:p>
          <a:p>
            <a:r>
              <a:rPr lang="tr-TR" dirty="0" smtClean="0"/>
              <a:t>Bel </a:t>
            </a:r>
            <a:r>
              <a:rPr lang="tr-TR" dirty="0"/>
              <a:t>ağrıları, baş ağrıları sık oluyor mu? </a:t>
            </a:r>
            <a:endParaRPr lang="tr-TR" dirty="0" smtClean="0"/>
          </a:p>
          <a:p>
            <a:r>
              <a:rPr lang="tr-TR" dirty="0" smtClean="0"/>
              <a:t>Her </a:t>
            </a:r>
            <a:r>
              <a:rPr lang="tr-TR" dirty="0"/>
              <a:t>zaman olduğu gibi bilinçsizce yapılan davranışlar bilgisayar kullanımı sırasında da sağlık sorunları görülmesine neden olabilir. </a:t>
            </a:r>
          </a:p>
        </p:txBody>
      </p:sp>
      <p:pic>
        <p:nvPicPr>
          <p:cNvPr id="17410" name="Picture 2" descr="http://abubakarsidiiq.files.wordpress.com/2010/03/my-work-sucks-healthwise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2120" y="2421303"/>
            <a:ext cx="2695575" cy="40386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7650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7410"/>
                                        </p:tgtEl>
                                        <p:attrNameLst>
                                          <p:attrName>style.visibility</p:attrName>
                                        </p:attrNameLst>
                                      </p:cBhvr>
                                      <p:to>
                                        <p:strVal val="visible"/>
                                      </p:to>
                                    </p:set>
                                    <p:animEffect transition="in" filter="wheel(1)">
                                      <p:cBhvr>
                                        <p:cTn id="14" dur="2000"/>
                                        <p:tgtEl>
                                          <p:spTgt spid="174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TEKRARLAYICI HAREKETLERE BAĞLI BOZUKLUKLAR</a:t>
            </a:r>
            <a:endParaRPr lang="tr-TR" dirty="0"/>
          </a:p>
        </p:txBody>
      </p:sp>
      <p:sp>
        <p:nvSpPr>
          <p:cNvPr id="3" name="İçerik Yer Tutucusu 2"/>
          <p:cNvSpPr>
            <a:spLocks noGrp="1"/>
          </p:cNvSpPr>
          <p:nvPr>
            <p:ph idx="1"/>
          </p:nvPr>
        </p:nvSpPr>
        <p:spPr>
          <a:xfrm>
            <a:off x="864382" y="2489200"/>
            <a:ext cx="4296703" cy="3530600"/>
          </a:xfrm>
        </p:spPr>
        <p:txBody>
          <a:bodyPr>
            <a:normAutofit/>
          </a:bodyPr>
          <a:lstStyle/>
          <a:p>
            <a:r>
              <a:rPr lang="tr-TR" dirty="0"/>
              <a:t>Parmak, el bileği ve dirseğinizin bilgisayar kullanırken yaptığı küçük ve tekrarlayıcı hareketler özellikle el bileği hizasında bozukluklara neden olabilir. Bu hastalıkta el bileği içinden geçen </a:t>
            </a:r>
            <a:r>
              <a:rPr lang="tr-TR" dirty="0" smtClean="0"/>
              <a:t>kasların </a:t>
            </a:r>
            <a:r>
              <a:rPr lang="tr-TR" dirty="0"/>
              <a:t>kemiğe yapıştığı dokular zedelenip sıkışır. Bu durumda elde uyuşukluk ve ağrı, başparmak hareketlerinde ve el sıkma gücünde azalma ortaya çıkar, el becerisi bozulur. </a:t>
            </a:r>
          </a:p>
        </p:txBody>
      </p:sp>
      <p:pic>
        <p:nvPicPr>
          <p:cNvPr id="18434" name="Picture 2" descr="http://jdodd1122.files.wordpress.com/2010/09/wrist-pa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4617" y="2579564"/>
            <a:ext cx="3267666" cy="28047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7874072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8434"/>
                                        </p:tgtEl>
                                        <p:attrNameLst>
                                          <p:attrName>style.visibility</p:attrName>
                                        </p:attrNameLst>
                                      </p:cBhvr>
                                      <p:to>
                                        <p:strVal val="visible"/>
                                      </p:to>
                                    </p:set>
                                    <p:animEffect transition="in" filter="wheel(1)">
                                      <p:cBhvr>
                                        <p:cTn id="14" dur="2000"/>
                                        <p:tgtEl>
                                          <p:spTgt spid="1843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BİLGİSAYAR HER YERDE!</a:t>
            </a:r>
            <a:endParaRPr lang="tr-TR" dirty="0"/>
          </a:p>
        </p:txBody>
      </p:sp>
      <p:sp>
        <p:nvSpPr>
          <p:cNvPr id="3" name="İçerik Yer Tutucusu 2"/>
          <p:cNvSpPr>
            <a:spLocks noGrp="1"/>
          </p:cNvSpPr>
          <p:nvPr>
            <p:ph idx="1"/>
          </p:nvPr>
        </p:nvSpPr>
        <p:spPr>
          <a:xfrm>
            <a:off x="717452" y="2927351"/>
            <a:ext cx="3445554" cy="2896037"/>
          </a:xfrm>
        </p:spPr>
        <p:txBody>
          <a:bodyPr/>
          <a:lstStyle/>
          <a:p>
            <a:r>
              <a:rPr lang="tr-TR" dirty="0" smtClean="0"/>
              <a:t>Ödev </a:t>
            </a:r>
            <a:r>
              <a:rPr lang="tr-TR" dirty="0"/>
              <a:t>yapmaktan grafik çizmeye, uçak kullanmaktan süt sağmaya, tıptan ticarete, işte, okulda, evde her yerde kullandığımız bilgisayarların bize sunduğu yararları saymakla bitiremeyiz</a:t>
            </a:r>
            <a:r>
              <a:rPr lang="tr-TR" dirty="0" smtClean="0"/>
              <a:t>.</a:t>
            </a:r>
            <a:endParaRPr lang="tr-TR" dirty="0"/>
          </a:p>
        </p:txBody>
      </p:sp>
      <p:pic>
        <p:nvPicPr>
          <p:cNvPr id="1026" name="Picture 2" descr="http://3.bp.blogspot.com/_KbLvCmz5Yak/SXRrE4xJs1I/AAAAAAAABMY/W93h0T_wBY0/s320/bilgisayarkullani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0916" y="2829869"/>
            <a:ext cx="3427093" cy="27649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9338445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wheel(1)">
                                      <p:cBhvr>
                                        <p:cTn id="14" dur="20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GÖZ BOZUKLUKLARI</a:t>
            </a:r>
            <a:endParaRPr lang="tr-TR" dirty="0"/>
          </a:p>
        </p:txBody>
      </p:sp>
      <p:sp>
        <p:nvSpPr>
          <p:cNvPr id="3" name="İçerik Yer Tutucusu 2"/>
          <p:cNvSpPr>
            <a:spLocks noGrp="1"/>
          </p:cNvSpPr>
          <p:nvPr>
            <p:ph idx="1"/>
          </p:nvPr>
        </p:nvSpPr>
        <p:spPr>
          <a:xfrm>
            <a:off x="3086100" y="2497992"/>
            <a:ext cx="5715000" cy="4192954"/>
          </a:xfrm>
        </p:spPr>
        <p:txBody>
          <a:bodyPr>
            <a:normAutofit lnSpcReduction="10000"/>
          </a:bodyPr>
          <a:lstStyle/>
          <a:p>
            <a:r>
              <a:rPr lang="tr-TR" dirty="0"/>
              <a:t>Uzun süre bilgisayar karşısında </a:t>
            </a:r>
            <a:r>
              <a:rPr lang="tr-TR" dirty="0" smtClean="0"/>
              <a:t>çalışma sonrası göz </a:t>
            </a:r>
            <a:r>
              <a:rPr lang="tr-TR" dirty="0"/>
              <a:t>çevresi ve başta ağrı, gözlerde yorgunluk hissi, yanma, batma ve kızarıklık görülebilir. Yakınmalar daha çok günde 4-6 saatten fazla bilgisayar karşısında </a:t>
            </a:r>
            <a:r>
              <a:rPr lang="tr-TR" dirty="0" smtClean="0"/>
              <a:t>çalışan kişilerde </a:t>
            </a:r>
            <a:r>
              <a:rPr lang="tr-TR" dirty="0"/>
              <a:t>sık görülür. </a:t>
            </a:r>
            <a:endParaRPr lang="tr-TR" dirty="0" smtClean="0"/>
          </a:p>
          <a:p>
            <a:r>
              <a:rPr lang="tr-TR" dirty="0" smtClean="0"/>
              <a:t>Yanma</a:t>
            </a:r>
            <a:r>
              <a:rPr lang="tr-TR" dirty="0"/>
              <a:t>, batma, kızarıklık, sulanma gibi yakınmalar </a:t>
            </a:r>
            <a:r>
              <a:rPr lang="tr-TR" dirty="0" smtClean="0"/>
              <a:t>ekrana bakarak </a:t>
            </a:r>
            <a:r>
              <a:rPr lang="tr-TR" dirty="0"/>
              <a:t>çalışan kişilerde göz kırpma sayısındaki belirgin azalmaya bağlı olabilir. Ekranın gözlerden 50 - 70 cm. uzakta ve göz hizasından biraz aşağıda bulunması yorgunluk yakınmalarının azalmasını sağlayabilir. </a:t>
            </a:r>
            <a:endParaRPr lang="tr-TR" dirty="0" smtClean="0"/>
          </a:p>
          <a:p>
            <a:r>
              <a:rPr lang="tr-TR" dirty="0"/>
              <a:t>Ç</a:t>
            </a:r>
            <a:r>
              <a:rPr lang="tr-TR" dirty="0" smtClean="0"/>
              <a:t>alışma </a:t>
            </a:r>
            <a:r>
              <a:rPr lang="tr-TR" dirty="0"/>
              <a:t>sırasında sık ara vermek ve aralarda örneğin pencereden uzak nesnelere bakmak göz sağlığı açısından önemlidir.</a:t>
            </a:r>
          </a:p>
        </p:txBody>
      </p:sp>
      <p:pic>
        <p:nvPicPr>
          <p:cNvPr id="19458" name="Picture 2" descr="http://khushifairy.files.wordpress.com/2012/11/tense-ey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781" y="2622879"/>
            <a:ext cx="2650880" cy="35345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2118579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9458"/>
                                        </p:tgtEl>
                                        <p:attrNameLst>
                                          <p:attrName>style.visibility</p:attrName>
                                        </p:attrNameLst>
                                      </p:cBhvr>
                                      <p:to>
                                        <p:strVal val="visible"/>
                                      </p:to>
                                    </p:set>
                                    <p:animEffect transition="in" filter="wheel(1)">
                                      <p:cBhvr>
                                        <p:cTn id="14" dur="2000"/>
                                        <p:tgtEl>
                                          <p:spTgt spid="1945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BEL, BAŞ VE BOYUN AĞRILARI</a:t>
            </a:r>
            <a:endParaRPr lang="tr-TR" dirty="0"/>
          </a:p>
        </p:txBody>
      </p:sp>
      <p:sp>
        <p:nvSpPr>
          <p:cNvPr id="3" name="İçerik Yer Tutucusu 2"/>
          <p:cNvSpPr>
            <a:spLocks noGrp="1"/>
          </p:cNvSpPr>
          <p:nvPr>
            <p:ph idx="1"/>
          </p:nvPr>
        </p:nvSpPr>
        <p:spPr>
          <a:xfrm>
            <a:off x="864382" y="2489200"/>
            <a:ext cx="3813126" cy="3530600"/>
          </a:xfrm>
        </p:spPr>
        <p:txBody>
          <a:bodyPr>
            <a:normAutofit/>
          </a:bodyPr>
          <a:lstStyle/>
          <a:p>
            <a:r>
              <a:rPr lang="tr-TR" dirty="0" smtClean="0"/>
              <a:t>Bu rahatsızlıklar </a:t>
            </a:r>
            <a:r>
              <a:rPr lang="tr-TR" dirty="0"/>
              <a:t>bilgisayar kullanımı ile ilgili olarak sıklıkla uzun süre hareketsiz kalma, </a:t>
            </a:r>
            <a:r>
              <a:rPr lang="tr-TR" dirty="0" smtClean="0"/>
              <a:t>stres, </a:t>
            </a:r>
            <a:r>
              <a:rPr lang="tr-TR" dirty="0"/>
              <a:t>uygun olmayan duruş biçimi gibi nedenlerle ortaya çıkarlar. Kas, kemik, sinir ve damarların aşırı gerilme ve uygun olmayan duruş biçimlerine bağlı olarak şekil bozuklukları bu tip hastalıkları yaratabilir. </a:t>
            </a:r>
          </a:p>
        </p:txBody>
      </p:sp>
      <p:pic>
        <p:nvPicPr>
          <p:cNvPr id="20482" name="Picture 2" descr="http://www.futuremedicineonline.com/admin/upload/6236728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2145" y="2826186"/>
            <a:ext cx="3999279" cy="2856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185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0482"/>
                                        </p:tgtEl>
                                        <p:attrNameLst>
                                          <p:attrName>style.visibility</p:attrName>
                                        </p:attrNameLst>
                                      </p:cBhvr>
                                      <p:to>
                                        <p:strVal val="visible"/>
                                      </p:to>
                                    </p:set>
                                    <p:animEffect transition="in" filter="wheel(1)">
                                      <p:cBhvr>
                                        <p:cTn id="14" dur="2000"/>
                                        <p:tgtEl>
                                          <p:spTgt spid="2048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pclabs.com.tr/wp-content/uploads/2012/04/bilgisayarergonomisiyanliskullanim1.png"/>
          <p:cNvPicPr>
            <a:picLocks noChangeAspect="1" noChangeArrowheads="1"/>
          </p:cNvPicPr>
          <p:nvPr/>
        </p:nvPicPr>
        <p:blipFill rotWithShape="1">
          <a:blip r:embed="rId2">
            <a:extLst>
              <a:ext uri="{28A0092B-C50C-407E-A947-70E740481C1C}">
                <a14:useLocalDpi xmlns:a14="http://schemas.microsoft.com/office/drawing/2010/main" val="0"/>
              </a:ext>
            </a:extLst>
          </a:blip>
          <a:srcRect t="-1" b="1327"/>
          <a:stretch/>
        </p:blipFill>
        <p:spPr bwMode="auto">
          <a:xfrm>
            <a:off x="5143331" y="3333738"/>
            <a:ext cx="3727186" cy="2388973"/>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p:cNvSpPr>
            <a:spLocks noGrp="1"/>
          </p:cNvSpPr>
          <p:nvPr>
            <p:ph type="title"/>
          </p:nvPr>
        </p:nvSpPr>
        <p:spPr/>
        <p:txBody>
          <a:bodyPr/>
          <a:lstStyle/>
          <a:p>
            <a:r>
              <a:rPr lang="tr-TR" dirty="0" smtClean="0"/>
              <a:t>BİLGİSAYAR KULLANIMINA BAĞLI RAHATSIZLIK NEDENLERİ</a:t>
            </a:r>
            <a:endParaRPr lang="tr-TR" dirty="0"/>
          </a:p>
        </p:txBody>
      </p:sp>
      <p:sp>
        <p:nvSpPr>
          <p:cNvPr id="3" name="İçerik Yer Tutucusu 2"/>
          <p:cNvSpPr>
            <a:spLocks noGrp="1"/>
          </p:cNvSpPr>
          <p:nvPr>
            <p:ph idx="1"/>
          </p:nvPr>
        </p:nvSpPr>
        <p:spPr>
          <a:xfrm>
            <a:off x="564204" y="2363821"/>
            <a:ext cx="8054502" cy="4328809"/>
          </a:xfrm>
        </p:spPr>
        <p:txBody>
          <a:bodyPr>
            <a:normAutofit/>
          </a:bodyPr>
          <a:lstStyle/>
          <a:p>
            <a:r>
              <a:rPr lang="tr-TR" dirty="0" smtClean="0"/>
              <a:t>Bilgisayar kullandıktan sonra aşağıdaki bölgelerinizde çeşitli rahatsızlıklarla karşılaşabilirsiniz. Şimdi bu rahatsızlıkların nedenlerini birlikte inceleyelim.</a:t>
            </a:r>
            <a:endParaRPr lang="tr-TR" dirty="0"/>
          </a:p>
        </p:txBody>
      </p:sp>
      <p:graphicFrame>
        <p:nvGraphicFramePr>
          <p:cNvPr id="5" name="Tablo 4"/>
          <p:cNvGraphicFramePr>
            <a:graphicFrameLocks noGrp="1"/>
          </p:cNvGraphicFramePr>
          <p:nvPr>
            <p:extLst>
              <p:ext uri="{D42A27DB-BD31-4B8C-83A1-F6EECF244321}">
                <p14:modId xmlns:p14="http://schemas.microsoft.com/office/powerpoint/2010/main" val="232299406"/>
              </p:ext>
            </p:extLst>
          </p:nvPr>
        </p:nvGraphicFramePr>
        <p:xfrm>
          <a:off x="865970" y="3739978"/>
          <a:ext cx="4287882" cy="2286000"/>
        </p:xfrm>
        <a:graphic>
          <a:graphicData uri="http://schemas.openxmlformats.org/drawingml/2006/table">
            <a:tbl>
              <a:tblPr firstRow="1" bandRow="1">
                <a:tableStyleId>{2D5ABB26-0587-4C30-8999-92F81FD0307C}</a:tableStyleId>
              </a:tblPr>
              <a:tblGrid>
                <a:gridCol w="1828527"/>
                <a:gridCol w="2459355"/>
              </a:tblGrid>
              <a:tr h="2067697">
                <a:tc>
                  <a:txBody>
                    <a:bodyPr/>
                    <a:lstStyle/>
                    <a:p>
                      <a:pPr marL="342900" indent="-342900">
                        <a:buFont typeface="Wingdings" panose="05000000000000000000" pitchFamily="2" charset="2"/>
                        <a:buChar char="ü"/>
                      </a:pPr>
                      <a:r>
                        <a:rPr lang="tr-TR" sz="1600" dirty="0" smtClean="0"/>
                        <a:t>Baş</a:t>
                      </a:r>
                    </a:p>
                    <a:p>
                      <a:pPr marL="342900" indent="-342900">
                        <a:buFont typeface="Wingdings" panose="05000000000000000000" pitchFamily="2" charset="2"/>
                        <a:buChar char="ü"/>
                      </a:pPr>
                      <a:r>
                        <a:rPr lang="tr-TR" sz="1600" dirty="0" smtClean="0"/>
                        <a:t>Gözler</a:t>
                      </a:r>
                    </a:p>
                    <a:p>
                      <a:pPr marL="342900" indent="-342900">
                        <a:buFont typeface="Wingdings" panose="05000000000000000000" pitchFamily="2" charset="2"/>
                        <a:buChar char="ü"/>
                      </a:pPr>
                      <a:r>
                        <a:rPr lang="tr-TR" sz="1600" dirty="0" smtClean="0"/>
                        <a:t>Boyun</a:t>
                      </a:r>
                    </a:p>
                    <a:p>
                      <a:pPr marL="342900" indent="-342900">
                        <a:buFont typeface="Wingdings" panose="05000000000000000000" pitchFamily="2" charset="2"/>
                        <a:buChar char="ü"/>
                      </a:pPr>
                      <a:r>
                        <a:rPr lang="tr-TR" sz="1600" dirty="0" smtClean="0"/>
                        <a:t>Omuzlar ve Kollar</a:t>
                      </a:r>
                    </a:p>
                    <a:p>
                      <a:pPr marL="342900" indent="-342900">
                        <a:buFont typeface="Wingdings" panose="05000000000000000000" pitchFamily="2" charset="2"/>
                        <a:buChar char="ü"/>
                      </a:pPr>
                      <a:r>
                        <a:rPr lang="tr-TR" sz="1600" dirty="0" smtClean="0"/>
                        <a:t>Dirsekler</a:t>
                      </a:r>
                    </a:p>
                    <a:p>
                      <a:pPr marL="342900" indent="-342900">
                        <a:buFont typeface="Wingdings" panose="05000000000000000000" pitchFamily="2" charset="2"/>
                        <a:buChar char="ü"/>
                      </a:pPr>
                      <a:r>
                        <a:rPr lang="tr-TR" sz="1600" dirty="0" smtClean="0"/>
                        <a:t>Bilek ve Ön Kol	</a:t>
                      </a:r>
                    </a:p>
                    <a:p>
                      <a:pPr marL="342900" indent="-342900">
                        <a:buFont typeface="Wingdings" panose="05000000000000000000" pitchFamily="2" charset="2"/>
                        <a:buChar char="ü"/>
                      </a:pPr>
                      <a:endParaRPr lang="tr-TR" sz="1600" dirty="0"/>
                    </a:p>
                  </a:txBody>
                  <a:tcPr/>
                </a:tc>
                <a:tc>
                  <a:txBody>
                    <a:bodyPr/>
                    <a:lstStyle/>
                    <a:p>
                      <a:pPr marL="342900" indent="-342900">
                        <a:buFont typeface="Wingdings" panose="05000000000000000000" pitchFamily="2" charset="2"/>
                        <a:buChar char="ü"/>
                      </a:pPr>
                      <a:r>
                        <a:rPr lang="tr-TR" sz="1600" dirty="0" smtClean="0"/>
                        <a:t>Eller ve Parmaklar</a:t>
                      </a:r>
                    </a:p>
                    <a:p>
                      <a:pPr marL="342900" indent="-342900">
                        <a:buFont typeface="Wingdings" panose="05000000000000000000" pitchFamily="2" charset="2"/>
                        <a:buChar char="ü"/>
                      </a:pPr>
                      <a:r>
                        <a:rPr lang="tr-TR" sz="1600" dirty="0" smtClean="0"/>
                        <a:t>Aşağı Sırt ve Bel</a:t>
                      </a:r>
                    </a:p>
                    <a:p>
                      <a:pPr marL="342900" indent="-342900">
                        <a:buFont typeface="Wingdings" panose="05000000000000000000" pitchFamily="2" charset="2"/>
                        <a:buChar char="ü"/>
                      </a:pPr>
                      <a:r>
                        <a:rPr lang="tr-TR" sz="1600" dirty="0" smtClean="0"/>
                        <a:t>Yukarı Sırt</a:t>
                      </a:r>
                    </a:p>
                    <a:p>
                      <a:pPr marL="342900" indent="-342900">
                        <a:buFont typeface="Wingdings" panose="05000000000000000000" pitchFamily="2" charset="2"/>
                        <a:buChar char="ü"/>
                      </a:pPr>
                      <a:r>
                        <a:rPr lang="tr-TR" sz="1600" dirty="0" smtClean="0"/>
                        <a:t>Kalça ve Bacaklar</a:t>
                      </a:r>
                    </a:p>
                    <a:p>
                      <a:pPr marL="342900" indent="-342900">
                        <a:buFont typeface="Wingdings" panose="05000000000000000000" pitchFamily="2" charset="2"/>
                        <a:buChar char="ü"/>
                      </a:pPr>
                      <a:r>
                        <a:rPr lang="tr-TR" sz="1600" dirty="0" smtClean="0"/>
                        <a:t>Dizler</a:t>
                      </a:r>
                    </a:p>
                    <a:p>
                      <a:pPr marL="342900" indent="-342900">
                        <a:buFont typeface="Wingdings" panose="05000000000000000000" pitchFamily="2" charset="2"/>
                        <a:buChar char="ü"/>
                      </a:pPr>
                      <a:r>
                        <a:rPr lang="tr-TR" sz="1600" dirty="0" smtClean="0"/>
                        <a:t>Ayak ve Ayak Bilekleri</a:t>
                      </a:r>
                    </a:p>
                    <a:p>
                      <a:pPr marL="342900" indent="-342900">
                        <a:buFont typeface="Wingdings" panose="05000000000000000000" pitchFamily="2" charset="2"/>
                        <a:buChar char="ü"/>
                      </a:pPr>
                      <a:endParaRPr lang="tr-TR" sz="1600" dirty="0"/>
                    </a:p>
                  </a:txBody>
                  <a:tcPr/>
                </a:tc>
              </a:tr>
            </a:tbl>
          </a:graphicData>
        </a:graphic>
      </p:graphicFrame>
    </p:spTree>
    <p:extLst>
      <p:ext uri="{BB962C8B-B14F-4D97-AF65-F5344CB8AC3E}">
        <p14:creationId xmlns:p14="http://schemas.microsoft.com/office/powerpoint/2010/main" val="34031925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21506"/>
                                        </p:tgtEl>
                                        <p:attrNameLst>
                                          <p:attrName>style.visibility</p:attrName>
                                        </p:attrNameLst>
                                      </p:cBhvr>
                                      <p:to>
                                        <p:strVal val="visible"/>
                                      </p:to>
                                    </p:set>
                                    <p:animEffect transition="in" filter="wheel(1)">
                                      <p:cBhvr>
                                        <p:cTn id="21" dur="2000"/>
                                        <p:tgtEl>
                                          <p:spTgt spid="2150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Baş ile İlgili Rahatsızlık </a:t>
            </a:r>
            <a:r>
              <a:rPr lang="tr-TR" dirty="0" smtClean="0"/>
              <a:t>Nedenleri</a:t>
            </a:r>
            <a:endParaRPr lang="tr-TR" dirty="0"/>
          </a:p>
        </p:txBody>
      </p:sp>
      <p:sp>
        <p:nvSpPr>
          <p:cNvPr id="3" name="İçerik Yer Tutucusu 2"/>
          <p:cNvSpPr>
            <a:spLocks noGrp="1"/>
          </p:cNvSpPr>
          <p:nvPr>
            <p:ph idx="1"/>
          </p:nvPr>
        </p:nvSpPr>
        <p:spPr/>
        <p:txBody>
          <a:bodyPr>
            <a:normAutofit lnSpcReduction="10000"/>
          </a:bodyPr>
          <a:lstStyle/>
          <a:p>
            <a:r>
              <a:rPr lang="tr-TR" b="1" dirty="0" smtClean="0"/>
              <a:t>Monitörünüz </a:t>
            </a:r>
            <a:r>
              <a:rPr lang="tr-TR" b="1" dirty="0"/>
              <a:t>çok alçak olabilir</a:t>
            </a:r>
          </a:p>
          <a:p>
            <a:r>
              <a:rPr lang="tr-TR" b="1" dirty="0"/>
              <a:t>Ekranınız üzerindeki parlama veya yansıma göz yorgunluğuna neden olur.</a:t>
            </a:r>
          </a:p>
          <a:p>
            <a:r>
              <a:rPr lang="tr-TR" b="1" dirty="0"/>
              <a:t>Monitörünüz çok yakın olabilir.</a:t>
            </a:r>
          </a:p>
          <a:p>
            <a:r>
              <a:rPr lang="tr-TR" b="1" dirty="0"/>
              <a:t>Işıklandırma yetersiz veya çok fazla olabilir.</a:t>
            </a:r>
          </a:p>
          <a:p>
            <a:r>
              <a:rPr lang="tr-TR" b="1" dirty="0"/>
              <a:t>Uzun süreler gözlerinizi dinlendirmeden çalışıyor olabilirsiniz.</a:t>
            </a:r>
          </a:p>
          <a:p>
            <a:r>
              <a:rPr lang="tr-TR" b="1" dirty="0"/>
              <a:t>Yazı karakterleriniz çok küçük olabilir.</a:t>
            </a:r>
          </a:p>
          <a:p>
            <a:r>
              <a:rPr lang="tr-TR" b="1" dirty="0"/>
              <a:t>Ekran karşıtlığı (kontrast) yetersiz veya görüntü tazeleme hızı çok düşük olabilir.</a:t>
            </a:r>
          </a:p>
          <a:p>
            <a:endParaRPr lang="tr-TR" dirty="0"/>
          </a:p>
        </p:txBody>
      </p:sp>
    </p:spTree>
    <p:extLst>
      <p:ext uri="{BB962C8B-B14F-4D97-AF65-F5344CB8AC3E}">
        <p14:creationId xmlns:p14="http://schemas.microsoft.com/office/powerpoint/2010/main" val="4020797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Gözler ile İlgili Rahatsızlık </a:t>
            </a:r>
            <a:r>
              <a:rPr lang="tr-TR" dirty="0" smtClean="0"/>
              <a:t>Nedenleri</a:t>
            </a:r>
            <a:endParaRPr lang="tr-TR" dirty="0"/>
          </a:p>
        </p:txBody>
      </p:sp>
      <p:sp>
        <p:nvSpPr>
          <p:cNvPr id="3" name="İçerik Yer Tutucusu 2"/>
          <p:cNvSpPr>
            <a:spLocks noGrp="1"/>
          </p:cNvSpPr>
          <p:nvPr>
            <p:ph idx="1"/>
          </p:nvPr>
        </p:nvSpPr>
        <p:spPr/>
        <p:txBody>
          <a:bodyPr>
            <a:normAutofit/>
          </a:bodyPr>
          <a:lstStyle/>
          <a:p>
            <a:r>
              <a:rPr lang="tr-TR" b="1" dirty="0"/>
              <a:t>Monitörünüze çok yakın oturuyor olabilirsiniz.</a:t>
            </a:r>
          </a:p>
          <a:p>
            <a:r>
              <a:rPr lang="tr-TR" b="1" dirty="0"/>
              <a:t>Uzun süreler gözlerinizi dinlendirmeden çalışıyor olabilirsiniz.</a:t>
            </a:r>
          </a:p>
          <a:p>
            <a:r>
              <a:rPr lang="tr-TR" b="1" dirty="0"/>
              <a:t>Gözlerinizi yeterli sıklıkta kırpmıyor olabilirsiniz.</a:t>
            </a:r>
          </a:p>
          <a:p>
            <a:r>
              <a:rPr lang="tr-TR" b="1" dirty="0"/>
              <a:t>Numarası eskimiş gözlük veya lens kullanıyor olabilirsiniz.</a:t>
            </a:r>
          </a:p>
          <a:p>
            <a:r>
              <a:rPr lang="tr-TR" b="1" dirty="0"/>
              <a:t>Işıklandırma yetersiz veya çok fazla olabilir.</a:t>
            </a:r>
          </a:p>
          <a:p>
            <a:r>
              <a:rPr lang="tr-TR" b="1" dirty="0"/>
              <a:t>Ekran karşıtlığı (kontrast) yetersiz veya görüntü tazeleme hızı çok düşük olabilir</a:t>
            </a:r>
            <a:r>
              <a:rPr lang="tr-TR" b="1" dirty="0" smtClean="0"/>
              <a:t>.</a:t>
            </a:r>
            <a:endParaRPr lang="tr-TR" dirty="0"/>
          </a:p>
        </p:txBody>
      </p:sp>
    </p:spTree>
    <p:extLst>
      <p:ext uri="{BB962C8B-B14F-4D97-AF65-F5344CB8AC3E}">
        <p14:creationId xmlns:p14="http://schemas.microsoft.com/office/powerpoint/2010/main" val="2797993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65970" y="927098"/>
            <a:ext cx="6857792" cy="709865"/>
          </a:xfrm>
        </p:spPr>
        <p:txBody>
          <a:bodyPr/>
          <a:lstStyle/>
          <a:p>
            <a:r>
              <a:rPr lang="tr-TR" dirty="0"/>
              <a:t>Boyun ile İlgili Rahatsızlık </a:t>
            </a:r>
            <a:r>
              <a:rPr lang="tr-TR" dirty="0" smtClean="0"/>
              <a:t>Nedenleri</a:t>
            </a:r>
            <a:endParaRPr lang="tr-TR" dirty="0"/>
          </a:p>
        </p:txBody>
      </p:sp>
      <p:sp>
        <p:nvSpPr>
          <p:cNvPr id="3" name="İçerik Yer Tutucusu 2"/>
          <p:cNvSpPr>
            <a:spLocks noGrp="1"/>
          </p:cNvSpPr>
          <p:nvPr>
            <p:ph idx="1"/>
          </p:nvPr>
        </p:nvSpPr>
        <p:spPr>
          <a:xfrm>
            <a:off x="864382" y="2489200"/>
            <a:ext cx="7657048" cy="3530600"/>
          </a:xfrm>
        </p:spPr>
        <p:txBody>
          <a:bodyPr>
            <a:normAutofit fontScale="92500" lnSpcReduction="10000"/>
          </a:bodyPr>
          <a:lstStyle/>
          <a:p>
            <a:r>
              <a:rPr lang="tr-TR" b="1" dirty="0"/>
              <a:t>Telefon ile konuşurken ahizeyi başınız ile omuzunuz arasına sıkıştırıyor olabilirsiniz.</a:t>
            </a:r>
          </a:p>
          <a:p>
            <a:r>
              <a:rPr lang="tr-TR" b="1" dirty="0"/>
              <a:t>Üzerinde çalıştığınız doküman çok aşağıda (veya çok yanda) duruyor olabilir.</a:t>
            </a:r>
          </a:p>
          <a:p>
            <a:r>
              <a:rPr lang="tr-TR" b="1" dirty="0"/>
              <a:t>Monitörünüz uygun olmayan yükseklikte veya çok yanda duruyor olabilir.</a:t>
            </a:r>
          </a:p>
          <a:p>
            <a:r>
              <a:rPr lang="tr-TR" b="1" dirty="0"/>
              <a:t>Sandalyeniz klavyenizden fazla uzakta (veya sandalyenizin arkalığı fazla geriye yatırılmış) olabilir.</a:t>
            </a:r>
          </a:p>
          <a:p>
            <a:r>
              <a:rPr lang="tr-TR" b="1" dirty="0" err="1"/>
              <a:t>Bifokal</a:t>
            </a:r>
            <a:r>
              <a:rPr lang="tr-TR" b="1" dirty="0"/>
              <a:t> gözlük kullanıyor ve başınızı fazlaca geriye eğiyor olabilirsiniz.</a:t>
            </a:r>
          </a:p>
          <a:p>
            <a:r>
              <a:rPr lang="tr-TR" b="1" dirty="0"/>
              <a:t>Ekranı görebilmek için öne eğiliyor olabilirsiniz</a:t>
            </a:r>
            <a:r>
              <a:rPr lang="tr-TR" b="1" dirty="0" smtClean="0"/>
              <a:t>.</a:t>
            </a:r>
            <a:endParaRPr lang="tr-TR" b="1" dirty="0"/>
          </a:p>
        </p:txBody>
      </p:sp>
    </p:spTree>
    <p:extLst>
      <p:ext uri="{BB962C8B-B14F-4D97-AF65-F5344CB8AC3E}">
        <p14:creationId xmlns:p14="http://schemas.microsoft.com/office/powerpoint/2010/main" val="19393459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Omuzlar ve Kollar ile İlgili Rahatsızlık </a:t>
            </a:r>
            <a:r>
              <a:rPr lang="tr-TR" dirty="0" smtClean="0"/>
              <a:t>Nedenleri</a:t>
            </a:r>
            <a:endParaRPr lang="tr-TR" dirty="0"/>
          </a:p>
        </p:txBody>
      </p:sp>
      <p:sp>
        <p:nvSpPr>
          <p:cNvPr id="3" name="İçerik Yer Tutucusu 2"/>
          <p:cNvSpPr>
            <a:spLocks noGrp="1"/>
          </p:cNvSpPr>
          <p:nvPr>
            <p:ph idx="1"/>
          </p:nvPr>
        </p:nvSpPr>
        <p:spPr>
          <a:xfrm>
            <a:off x="864382" y="2489200"/>
            <a:ext cx="7657048" cy="3530600"/>
          </a:xfrm>
        </p:spPr>
        <p:txBody>
          <a:bodyPr>
            <a:normAutofit/>
          </a:bodyPr>
          <a:lstStyle/>
          <a:p>
            <a:r>
              <a:rPr lang="tr-TR" b="1" dirty="0" smtClean="0"/>
              <a:t>Fareniz çok </a:t>
            </a:r>
            <a:r>
              <a:rPr lang="tr-TR" b="1" dirty="0"/>
              <a:t>yüksek, çok yanda veya çok uzakta olabilir.</a:t>
            </a:r>
          </a:p>
          <a:p>
            <a:r>
              <a:rPr lang="tr-TR" b="1" dirty="0"/>
              <a:t>Klavyeniz çok alçak / yüksek / uzak olabilir.</a:t>
            </a:r>
          </a:p>
          <a:p>
            <a:r>
              <a:rPr lang="tr-TR" b="1" dirty="0"/>
              <a:t>Uygun pozisyonu sağlayamıyor olabilirsiniz.</a:t>
            </a:r>
          </a:p>
          <a:p>
            <a:r>
              <a:rPr lang="tr-TR" b="1" dirty="0"/>
              <a:t>Telefonu açmak veya numara çevirmek için çok ileri uzanıyor olabilirsiniz.</a:t>
            </a:r>
          </a:p>
          <a:p>
            <a:r>
              <a:rPr lang="tr-TR" b="1" dirty="0"/>
              <a:t>Ekranı görebilmek için öne eğiliyor olabilirsiniz</a:t>
            </a:r>
            <a:r>
              <a:rPr lang="tr-TR" b="1" dirty="0" smtClean="0"/>
              <a:t>.</a:t>
            </a:r>
            <a:endParaRPr lang="tr-TR" b="1" dirty="0"/>
          </a:p>
        </p:txBody>
      </p:sp>
    </p:spTree>
    <p:extLst>
      <p:ext uri="{BB962C8B-B14F-4D97-AF65-F5344CB8AC3E}">
        <p14:creationId xmlns:p14="http://schemas.microsoft.com/office/powerpoint/2010/main" val="33448414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Dirsekler ile İlgili Rahatsızlık </a:t>
            </a:r>
            <a:r>
              <a:rPr lang="tr-TR" dirty="0" smtClean="0"/>
              <a:t>Nedenleri</a:t>
            </a:r>
            <a:endParaRPr lang="tr-TR" dirty="0"/>
          </a:p>
        </p:txBody>
      </p:sp>
      <p:sp>
        <p:nvSpPr>
          <p:cNvPr id="3" name="İçerik Yer Tutucusu 2"/>
          <p:cNvSpPr>
            <a:spLocks noGrp="1"/>
          </p:cNvSpPr>
          <p:nvPr>
            <p:ph idx="1"/>
          </p:nvPr>
        </p:nvSpPr>
        <p:spPr/>
        <p:txBody>
          <a:bodyPr/>
          <a:lstStyle/>
          <a:p>
            <a:r>
              <a:rPr lang="tr-TR" b="1" dirty="0" smtClean="0"/>
              <a:t>Fare için </a:t>
            </a:r>
            <a:r>
              <a:rPr lang="tr-TR" b="1" dirty="0"/>
              <a:t>çok ileri uzanıyor olabilirsiniz.</a:t>
            </a:r>
          </a:p>
          <a:p>
            <a:r>
              <a:rPr lang="tr-TR" b="1" dirty="0"/>
              <a:t>Dirsekleriniz üzerine dayanıyor olabilirsiniz.</a:t>
            </a:r>
          </a:p>
          <a:p>
            <a:r>
              <a:rPr lang="tr-TR" b="1" dirty="0" smtClean="0"/>
              <a:t>Klavye </a:t>
            </a:r>
            <a:r>
              <a:rPr lang="tr-TR" b="1" dirty="0"/>
              <a:t>veya </a:t>
            </a:r>
            <a:r>
              <a:rPr lang="tr-TR" b="1" dirty="0" smtClean="0"/>
              <a:t>farenizi aşırı </a:t>
            </a:r>
            <a:r>
              <a:rPr lang="tr-TR" b="1" dirty="0"/>
              <a:t>şekilde kullanıyor olabilirsiniz</a:t>
            </a:r>
            <a:r>
              <a:rPr lang="tr-TR" b="1" dirty="0" smtClean="0"/>
              <a:t>.</a:t>
            </a:r>
            <a:endParaRPr lang="tr-TR" b="1" dirty="0"/>
          </a:p>
        </p:txBody>
      </p:sp>
    </p:spTree>
    <p:extLst>
      <p:ext uri="{BB962C8B-B14F-4D97-AF65-F5344CB8AC3E}">
        <p14:creationId xmlns:p14="http://schemas.microsoft.com/office/powerpoint/2010/main" val="11271930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Bilek ve Ön Kol ile İlgili Rahatsızlık </a:t>
            </a:r>
            <a:r>
              <a:rPr lang="tr-TR" dirty="0" smtClean="0"/>
              <a:t>Nedenleri</a:t>
            </a:r>
            <a:endParaRPr lang="tr-TR" dirty="0"/>
          </a:p>
        </p:txBody>
      </p:sp>
      <p:sp>
        <p:nvSpPr>
          <p:cNvPr id="3" name="İçerik Yer Tutucusu 2"/>
          <p:cNvSpPr>
            <a:spLocks noGrp="1"/>
          </p:cNvSpPr>
          <p:nvPr>
            <p:ph idx="1"/>
          </p:nvPr>
        </p:nvSpPr>
        <p:spPr>
          <a:xfrm>
            <a:off x="864382" y="2489199"/>
            <a:ext cx="7102572" cy="3843507"/>
          </a:xfrm>
        </p:spPr>
        <p:txBody>
          <a:bodyPr>
            <a:normAutofit fontScale="92500" lnSpcReduction="10000"/>
          </a:bodyPr>
          <a:lstStyle/>
          <a:p>
            <a:r>
              <a:rPr lang="tr-TR" b="1" dirty="0"/>
              <a:t>Bilekleriniz </a:t>
            </a:r>
            <a:r>
              <a:rPr lang="tr-TR" b="1" dirty="0" smtClean="0"/>
              <a:t>düz pozisyonda </a:t>
            </a:r>
            <a:r>
              <a:rPr lang="tr-TR" b="1" dirty="0"/>
              <a:t>değil, yukarı, aşağı veya yanlara doğru bükülü duruyor olabilir.</a:t>
            </a:r>
          </a:p>
          <a:p>
            <a:r>
              <a:rPr lang="tr-TR" b="1" dirty="0"/>
              <a:t>Klavyenizin bacakları açık olup klavyenizi yükseltiyor olabilir.</a:t>
            </a:r>
          </a:p>
          <a:p>
            <a:r>
              <a:rPr lang="tr-TR" b="1" dirty="0" smtClean="0"/>
              <a:t>Fareniz doğru </a:t>
            </a:r>
            <a:r>
              <a:rPr lang="tr-TR" b="1" dirty="0"/>
              <a:t>pozisyonlandırılmamış, çok uzakta duruyor olabilir.</a:t>
            </a:r>
          </a:p>
          <a:p>
            <a:r>
              <a:rPr lang="tr-TR" b="1" dirty="0"/>
              <a:t>Klavyeniz çok yüksekte veya alçakta olabilir.</a:t>
            </a:r>
          </a:p>
          <a:p>
            <a:r>
              <a:rPr lang="tr-TR" b="1" dirty="0"/>
              <a:t>Masanızın kenarı veya sert bir bilek desteği bileklerinizin iç yüzüne baskı yapıyor olabilir.</a:t>
            </a:r>
          </a:p>
          <a:p>
            <a:r>
              <a:rPr lang="tr-TR" b="1" dirty="0"/>
              <a:t>Klavyenin tuşlarına çok sert basıyor olabilirsiniz.</a:t>
            </a:r>
          </a:p>
          <a:p>
            <a:r>
              <a:rPr lang="tr-TR" b="1" dirty="0" smtClean="0"/>
              <a:t>Fareniz uygun </a:t>
            </a:r>
            <a:r>
              <a:rPr lang="tr-TR" b="1" dirty="0"/>
              <a:t>büyüklükte olmayabilir veya solak olup sağ el için tasarlanmış bir </a:t>
            </a:r>
            <a:r>
              <a:rPr lang="tr-TR" b="1" dirty="0" smtClean="0"/>
              <a:t>fare kullanıyor </a:t>
            </a:r>
            <a:r>
              <a:rPr lang="tr-TR" b="1" dirty="0"/>
              <a:t>olabilirsiniz.</a:t>
            </a:r>
          </a:p>
          <a:p>
            <a:r>
              <a:rPr lang="tr-TR" b="1" dirty="0"/>
              <a:t>Dirseklerinizi gövdenizden çok uzakta tutuyor olabilirsiniz</a:t>
            </a:r>
            <a:r>
              <a:rPr lang="tr-TR" b="1" dirty="0" smtClean="0"/>
              <a:t>.</a:t>
            </a:r>
            <a:endParaRPr lang="tr-TR" dirty="0"/>
          </a:p>
        </p:txBody>
      </p:sp>
    </p:spTree>
    <p:extLst>
      <p:ext uri="{BB962C8B-B14F-4D97-AF65-F5344CB8AC3E}">
        <p14:creationId xmlns:p14="http://schemas.microsoft.com/office/powerpoint/2010/main" val="39412768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Bilek ve Ön Kol ile İlgili Rahatsızlık </a:t>
            </a:r>
            <a:r>
              <a:rPr lang="tr-TR" dirty="0" smtClean="0"/>
              <a:t>Nedenleri</a:t>
            </a:r>
            <a:endParaRPr lang="tr-TR" dirty="0"/>
          </a:p>
        </p:txBody>
      </p:sp>
      <p:sp>
        <p:nvSpPr>
          <p:cNvPr id="3" name="İçerik Yer Tutucusu 2"/>
          <p:cNvSpPr>
            <a:spLocks noGrp="1"/>
          </p:cNvSpPr>
          <p:nvPr>
            <p:ph idx="1"/>
          </p:nvPr>
        </p:nvSpPr>
        <p:spPr>
          <a:xfrm>
            <a:off x="864382" y="2489199"/>
            <a:ext cx="7102572" cy="3843507"/>
          </a:xfrm>
        </p:spPr>
        <p:txBody>
          <a:bodyPr>
            <a:normAutofit/>
          </a:bodyPr>
          <a:lstStyle/>
          <a:p>
            <a:r>
              <a:rPr lang="tr-TR" b="1" dirty="0"/>
              <a:t>Mola vermeksizin uzun süre klavye kullanıyor olabilirsiniz.</a:t>
            </a:r>
          </a:p>
          <a:p>
            <a:r>
              <a:rPr lang="tr-TR" b="1" dirty="0"/>
              <a:t>Klavye doğrudan önünüzde olmayabilir.</a:t>
            </a:r>
          </a:p>
          <a:p>
            <a:r>
              <a:rPr lang="tr-TR" b="1" dirty="0"/>
              <a:t>Ergonomik bir kaleme ihtiyacınız olabilir</a:t>
            </a:r>
            <a:r>
              <a:rPr lang="tr-TR" b="1" dirty="0" smtClean="0"/>
              <a:t>.</a:t>
            </a:r>
            <a:r>
              <a:rPr lang="tr-TR" dirty="0"/>
              <a:t/>
            </a:r>
            <a:br>
              <a:rPr lang="tr-TR" dirty="0"/>
            </a:br>
            <a:r>
              <a:rPr lang="tr-TR" dirty="0"/>
              <a:t/>
            </a:r>
            <a:br>
              <a:rPr lang="tr-TR" dirty="0"/>
            </a:br>
            <a:r>
              <a:rPr lang="tr-TR" dirty="0"/>
              <a:t/>
            </a:r>
            <a:br>
              <a:rPr lang="tr-TR" dirty="0"/>
            </a:br>
            <a:endParaRPr lang="tr-TR" dirty="0"/>
          </a:p>
        </p:txBody>
      </p:sp>
    </p:spTree>
    <p:extLst>
      <p:ext uri="{BB962C8B-B14F-4D97-AF65-F5344CB8AC3E}">
        <p14:creationId xmlns:p14="http://schemas.microsoft.com/office/powerpoint/2010/main" val="9131606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BİLGİSAYAR VE SAĞLIK</a:t>
            </a:r>
            <a:endParaRPr lang="tr-TR" dirty="0"/>
          </a:p>
        </p:txBody>
      </p:sp>
      <p:sp>
        <p:nvSpPr>
          <p:cNvPr id="3" name="İçerik Yer Tutucusu 2"/>
          <p:cNvSpPr>
            <a:spLocks noGrp="1"/>
          </p:cNvSpPr>
          <p:nvPr>
            <p:ph idx="1"/>
          </p:nvPr>
        </p:nvSpPr>
        <p:spPr>
          <a:xfrm>
            <a:off x="4826977" y="2429901"/>
            <a:ext cx="3768383" cy="4023360"/>
          </a:xfrm>
        </p:spPr>
        <p:txBody>
          <a:bodyPr/>
          <a:lstStyle/>
          <a:p>
            <a:r>
              <a:rPr lang="tr-TR" dirty="0" smtClean="0"/>
              <a:t>Bilgisayarların</a:t>
            </a:r>
            <a:r>
              <a:rPr lang="tr-TR" dirty="0"/>
              <a:t>, bilinçsizce ve uzun süre kullanıldığı zaman sağlık sorunlarına neden olabildiği de bir gerçek. </a:t>
            </a:r>
            <a:endParaRPr lang="tr-TR" dirty="0" smtClean="0"/>
          </a:p>
          <a:p>
            <a:r>
              <a:rPr lang="tr-TR" dirty="0" smtClean="0"/>
              <a:t>Bu </a:t>
            </a:r>
            <a:r>
              <a:rPr lang="tr-TR" dirty="0"/>
              <a:t>sağlık sorunları kimilerinde </a:t>
            </a:r>
            <a:r>
              <a:rPr lang="tr-TR" b="1" dirty="0"/>
              <a:t>ellerde, bileklerde, kollarda, omuzlarda, boyunda ve sırtta ağrı, tutulma </a:t>
            </a:r>
            <a:r>
              <a:rPr lang="tr-TR" dirty="0"/>
              <a:t>veya </a:t>
            </a:r>
            <a:r>
              <a:rPr lang="tr-TR" b="1" dirty="0"/>
              <a:t>kasılmayla</a:t>
            </a:r>
            <a:r>
              <a:rPr lang="tr-TR" dirty="0"/>
              <a:t> kendini gösterirken, kimilerinde </a:t>
            </a:r>
            <a:r>
              <a:rPr lang="tr-TR" b="1" dirty="0"/>
              <a:t>halsizlik</a:t>
            </a:r>
            <a:r>
              <a:rPr lang="tr-TR" dirty="0"/>
              <a:t>, </a:t>
            </a:r>
            <a:r>
              <a:rPr lang="tr-TR" b="1" dirty="0"/>
              <a:t>isteksizlik</a:t>
            </a:r>
            <a:r>
              <a:rPr lang="tr-TR" dirty="0"/>
              <a:t> ve </a:t>
            </a:r>
            <a:r>
              <a:rPr lang="tr-TR" b="1" dirty="0"/>
              <a:t>görme bozuklukları </a:t>
            </a:r>
            <a:r>
              <a:rPr lang="tr-TR" dirty="0"/>
              <a:t>olarak ortaya çıkabiliyor.</a:t>
            </a:r>
          </a:p>
        </p:txBody>
      </p:sp>
      <p:pic>
        <p:nvPicPr>
          <p:cNvPr id="2050" name="Picture 2" descr="http://tx.english-ch.com/teacher/bien/computer-str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983" y="3256085"/>
            <a:ext cx="3861157" cy="23709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7072178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wheel(1)">
                                      <p:cBhvr>
                                        <p:cTn id="14" dur="20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Eller ve Parmaklar ile İlgili Rahatsızlık </a:t>
            </a:r>
            <a:r>
              <a:rPr lang="tr-TR" dirty="0" smtClean="0"/>
              <a:t>Nedenleri</a:t>
            </a:r>
            <a:endParaRPr lang="tr-TR" dirty="0"/>
          </a:p>
        </p:txBody>
      </p:sp>
      <p:sp>
        <p:nvSpPr>
          <p:cNvPr id="3" name="İçerik Yer Tutucusu 2"/>
          <p:cNvSpPr>
            <a:spLocks noGrp="1"/>
          </p:cNvSpPr>
          <p:nvPr>
            <p:ph idx="1"/>
          </p:nvPr>
        </p:nvSpPr>
        <p:spPr>
          <a:xfrm>
            <a:off x="864381" y="2489200"/>
            <a:ext cx="7452767" cy="3530600"/>
          </a:xfrm>
        </p:spPr>
        <p:txBody>
          <a:bodyPr>
            <a:normAutofit/>
          </a:bodyPr>
          <a:lstStyle/>
          <a:p>
            <a:r>
              <a:rPr lang="tr-TR" b="1" dirty="0"/>
              <a:t>Mola vermeksizin uzun süre klavye kullanıyor olabilirsiniz.</a:t>
            </a:r>
          </a:p>
          <a:p>
            <a:r>
              <a:rPr lang="tr-TR" b="1" dirty="0"/>
              <a:t>Kalem veya işaretçi cihazınızı </a:t>
            </a:r>
            <a:r>
              <a:rPr lang="tr-TR" b="1" dirty="0" smtClean="0"/>
              <a:t>(fare, </a:t>
            </a:r>
            <a:r>
              <a:rPr lang="tr-TR" b="1" dirty="0" err="1"/>
              <a:t>trackball</a:t>
            </a:r>
            <a:r>
              <a:rPr lang="tr-TR" b="1" dirty="0"/>
              <a:t>) çok sıkı tutuyor olabilirsiniz.</a:t>
            </a:r>
          </a:p>
          <a:p>
            <a:r>
              <a:rPr lang="tr-TR" b="1" dirty="0"/>
              <a:t>Bilekleriniz veya elleriniz üzerinde baskı olabilir.</a:t>
            </a:r>
          </a:p>
          <a:p>
            <a:r>
              <a:rPr lang="tr-TR" b="1" dirty="0" err="1"/>
              <a:t>Trackball'ı</a:t>
            </a:r>
            <a:r>
              <a:rPr lang="tr-TR" b="1" dirty="0"/>
              <a:t> sadece baş parmağınızla idare ediyor olabilirsiniz.</a:t>
            </a:r>
          </a:p>
          <a:p>
            <a:r>
              <a:rPr lang="tr-TR" b="1" dirty="0" smtClean="0"/>
              <a:t>Farenizle aşırı </a:t>
            </a:r>
            <a:r>
              <a:rPr lang="tr-TR" b="1" dirty="0"/>
              <a:t>sayıda tıklama yapıyor olabilirsiniz.</a:t>
            </a:r>
          </a:p>
          <a:p>
            <a:r>
              <a:rPr lang="tr-TR" b="1" dirty="0"/>
              <a:t>Klavyenizin rakam tuşlarını veya hesap makinasını aşırı kullanıyor olabilirsiniz.</a:t>
            </a:r>
          </a:p>
          <a:p>
            <a:endParaRPr lang="tr-TR" dirty="0"/>
          </a:p>
        </p:txBody>
      </p:sp>
    </p:spTree>
    <p:extLst>
      <p:ext uri="{BB962C8B-B14F-4D97-AF65-F5344CB8AC3E}">
        <p14:creationId xmlns:p14="http://schemas.microsoft.com/office/powerpoint/2010/main" val="29570240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Aşağı Sırt ve Bel ile İlgili Rahatsızlık </a:t>
            </a:r>
            <a:r>
              <a:rPr lang="tr-TR" dirty="0" smtClean="0"/>
              <a:t>Nedenleri</a:t>
            </a:r>
            <a:endParaRPr lang="tr-TR" dirty="0"/>
          </a:p>
        </p:txBody>
      </p:sp>
      <p:sp>
        <p:nvSpPr>
          <p:cNvPr id="3" name="İçerik Yer Tutucusu 2"/>
          <p:cNvSpPr>
            <a:spLocks noGrp="1"/>
          </p:cNvSpPr>
          <p:nvPr>
            <p:ph idx="1"/>
          </p:nvPr>
        </p:nvSpPr>
        <p:spPr>
          <a:xfrm>
            <a:off x="864381" y="2489199"/>
            <a:ext cx="7102571" cy="3755957"/>
          </a:xfrm>
        </p:spPr>
        <p:txBody>
          <a:bodyPr>
            <a:normAutofit/>
          </a:bodyPr>
          <a:lstStyle/>
          <a:p>
            <a:r>
              <a:rPr lang="tr-TR" b="1" dirty="0"/>
              <a:t>Sandalyeniz belinizi uygun şekilde desteklemiyor olabilir.</a:t>
            </a:r>
          </a:p>
          <a:p>
            <a:r>
              <a:rPr lang="tr-TR" b="1" dirty="0"/>
              <a:t>Uygun pozisyonu sağlayamıyor olabilirsiniz.</a:t>
            </a:r>
          </a:p>
          <a:p>
            <a:r>
              <a:rPr lang="tr-TR" b="1" dirty="0"/>
              <a:t>Mola vermeksizin uzun süre oturuyor olabilirsiniz.</a:t>
            </a:r>
          </a:p>
          <a:p>
            <a:r>
              <a:rPr lang="tr-TR" b="1" dirty="0"/>
              <a:t>Sandalyeniz uygun biçimde ayarlanmamış olabilir.</a:t>
            </a:r>
          </a:p>
          <a:p>
            <a:r>
              <a:rPr lang="tr-TR" b="1" dirty="0" smtClean="0"/>
              <a:t>Ekranı </a:t>
            </a:r>
            <a:r>
              <a:rPr lang="tr-TR" b="1" dirty="0"/>
              <a:t>görebilmek için öne eğiliyor olabilirsiniz</a:t>
            </a:r>
            <a:r>
              <a:rPr lang="tr-TR" b="1" dirty="0" smtClean="0"/>
              <a:t>.</a:t>
            </a:r>
            <a:endParaRPr lang="tr-TR" b="1" dirty="0"/>
          </a:p>
        </p:txBody>
      </p:sp>
    </p:spTree>
    <p:extLst>
      <p:ext uri="{BB962C8B-B14F-4D97-AF65-F5344CB8AC3E}">
        <p14:creationId xmlns:p14="http://schemas.microsoft.com/office/powerpoint/2010/main" val="35782068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Yukarı Sırt ile İlgili Rahatsızlık </a:t>
            </a:r>
            <a:r>
              <a:rPr lang="tr-TR" dirty="0" smtClean="0"/>
              <a:t>Nedenleri</a:t>
            </a:r>
            <a:endParaRPr lang="tr-TR" dirty="0"/>
          </a:p>
        </p:txBody>
      </p:sp>
      <p:sp>
        <p:nvSpPr>
          <p:cNvPr id="3" name="İçerik Yer Tutucusu 2"/>
          <p:cNvSpPr>
            <a:spLocks noGrp="1"/>
          </p:cNvSpPr>
          <p:nvPr>
            <p:ph idx="1"/>
          </p:nvPr>
        </p:nvSpPr>
        <p:spPr/>
        <p:txBody>
          <a:bodyPr>
            <a:normAutofit/>
          </a:bodyPr>
          <a:lstStyle/>
          <a:p>
            <a:r>
              <a:rPr lang="tr-TR" b="1" dirty="0"/>
              <a:t>Klavyeniz veya </a:t>
            </a:r>
            <a:r>
              <a:rPr lang="tr-TR" b="1" dirty="0" smtClean="0"/>
              <a:t>fareniz çok </a:t>
            </a:r>
            <a:r>
              <a:rPr lang="tr-TR" b="1" dirty="0"/>
              <a:t>uzakta duruyor olabilir.</a:t>
            </a:r>
          </a:p>
          <a:p>
            <a:r>
              <a:rPr lang="tr-TR" b="1" dirty="0"/>
              <a:t>Sandalyenizin arkalığı çok alçak olabilir veya hatalı şekilde eğik olabilir.</a:t>
            </a:r>
          </a:p>
          <a:p>
            <a:r>
              <a:rPr lang="tr-TR" b="1" dirty="0"/>
              <a:t>Uygun pozisyonu sağlayamıyor olabilirsiniz.</a:t>
            </a:r>
          </a:p>
          <a:p>
            <a:r>
              <a:rPr lang="tr-TR" b="1" dirty="0"/>
              <a:t>Telefonunuz veya hesap makinanız çok uzakta duruyor olabilir.</a:t>
            </a:r>
          </a:p>
          <a:p>
            <a:r>
              <a:rPr lang="tr-TR" b="1" dirty="0"/>
              <a:t>Bilgisayarınıza sürekli olarak CD veya disket takıp çıkartıyor olabilirsiniz.</a:t>
            </a:r>
          </a:p>
          <a:p>
            <a:r>
              <a:rPr lang="tr-TR" b="1" dirty="0"/>
              <a:t>Sandalyeniz uygun biçimde ayarlanmamış olabilir.</a:t>
            </a:r>
          </a:p>
          <a:p>
            <a:endParaRPr lang="tr-TR" dirty="0"/>
          </a:p>
        </p:txBody>
      </p:sp>
    </p:spTree>
    <p:extLst>
      <p:ext uri="{BB962C8B-B14F-4D97-AF65-F5344CB8AC3E}">
        <p14:creationId xmlns:p14="http://schemas.microsoft.com/office/powerpoint/2010/main" val="7829375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Kalça ve Bacaklar ile İlgili Rahatsızlık </a:t>
            </a:r>
            <a:r>
              <a:rPr lang="tr-TR" dirty="0" smtClean="0"/>
              <a:t>Nedenleri</a:t>
            </a:r>
            <a:endParaRPr lang="tr-TR" dirty="0"/>
          </a:p>
        </p:txBody>
      </p:sp>
      <p:sp>
        <p:nvSpPr>
          <p:cNvPr id="3" name="İçerik Yer Tutucusu 2"/>
          <p:cNvSpPr>
            <a:spLocks noGrp="1"/>
          </p:cNvSpPr>
          <p:nvPr>
            <p:ph idx="1"/>
          </p:nvPr>
        </p:nvSpPr>
        <p:spPr/>
        <p:txBody>
          <a:bodyPr/>
          <a:lstStyle/>
          <a:p>
            <a:r>
              <a:rPr lang="tr-TR" b="1" dirty="0"/>
              <a:t>Bilgisayar kasanız masanızın altında, bacaklarınızı rahatsız bir pozisyona zorlayacak şekilde yerleştirilmiş olabilir.</a:t>
            </a:r>
          </a:p>
          <a:p>
            <a:r>
              <a:rPr lang="tr-TR" b="1" dirty="0"/>
              <a:t>Sandalyenizin oturağındaki kaplama çok sert olabilir.</a:t>
            </a:r>
          </a:p>
          <a:p>
            <a:r>
              <a:rPr lang="tr-TR" b="1" dirty="0"/>
              <a:t>Mola vermeksizin uzun süre oturuyor olabilirsiniz.</a:t>
            </a:r>
          </a:p>
          <a:p>
            <a:pPr marL="0" indent="0">
              <a:buNone/>
            </a:pPr>
            <a:r>
              <a:rPr lang="tr-TR" dirty="0"/>
              <a:t/>
            </a:r>
            <a:br>
              <a:rPr lang="tr-TR" dirty="0"/>
            </a:br>
            <a:r>
              <a:rPr lang="tr-TR" dirty="0"/>
              <a:t/>
            </a:r>
            <a:br>
              <a:rPr lang="tr-TR" dirty="0"/>
            </a:br>
            <a:endParaRPr lang="tr-TR" dirty="0"/>
          </a:p>
        </p:txBody>
      </p:sp>
    </p:spTree>
    <p:extLst>
      <p:ext uri="{BB962C8B-B14F-4D97-AF65-F5344CB8AC3E}">
        <p14:creationId xmlns:p14="http://schemas.microsoft.com/office/powerpoint/2010/main" val="9488391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it-IT" dirty="0"/>
              <a:t>Dizler ile İlgili Rahatsızlık </a:t>
            </a:r>
            <a:r>
              <a:rPr lang="it-IT" dirty="0" smtClean="0"/>
              <a:t>Nedenleri</a:t>
            </a:r>
            <a:endParaRPr lang="tr-TR" dirty="0"/>
          </a:p>
        </p:txBody>
      </p:sp>
      <p:sp>
        <p:nvSpPr>
          <p:cNvPr id="3" name="İçerik Yer Tutucusu 2"/>
          <p:cNvSpPr>
            <a:spLocks noGrp="1"/>
          </p:cNvSpPr>
          <p:nvPr>
            <p:ph idx="1"/>
          </p:nvPr>
        </p:nvSpPr>
        <p:spPr/>
        <p:txBody>
          <a:bodyPr/>
          <a:lstStyle/>
          <a:p>
            <a:r>
              <a:rPr lang="tr-TR" b="1" dirty="0"/>
              <a:t>Sandalyeniz çok yüksek olabilir.</a:t>
            </a:r>
          </a:p>
          <a:p>
            <a:r>
              <a:rPr lang="tr-TR" b="1" dirty="0"/>
              <a:t>Sandalyenizin oturak kısmı çok derin olabilir.</a:t>
            </a:r>
          </a:p>
          <a:p>
            <a:r>
              <a:rPr lang="tr-TR" b="1" dirty="0"/>
              <a:t>Sandalyeniz çok alçak olabilir.</a:t>
            </a:r>
          </a:p>
          <a:p>
            <a:pPr marL="0" indent="0">
              <a:buNone/>
            </a:pPr>
            <a:endParaRPr lang="tr-TR" dirty="0"/>
          </a:p>
        </p:txBody>
      </p:sp>
    </p:spTree>
    <p:extLst>
      <p:ext uri="{BB962C8B-B14F-4D97-AF65-F5344CB8AC3E}">
        <p14:creationId xmlns:p14="http://schemas.microsoft.com/office/powerpoint/2010/main" val="14963338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Ayak ve Ayak Bilekleri ile İlgili Rahatsızlık </a:t>
            </a:r>
            <a:r>
              <a:rPr lang="tr-TR" dirty="0" smtClean="0"/>
              <a:t>Nedenleri</a:t>
            </a:r>
            <a:endParaRPr lang="tr-TR" dirty="0"/>
          </a:p>
        </p:txBody>
      </p:sp>
      <p:sp>
        <p:nvSpPr>
          <p:cNvPr id="3" name="İçerik Yer Tutucusu 2"/>
          <p:cNvSpPr>
            <a:spLocks noGrp="1"/>
          </p:cNvSpPr>
          <p:nvPr>
            <p:ph idx="1"/>
          </p:nvPr>
        </p:nvSpPr>
        <p:spPr/>
        <p:txBody>
          <a:bodyPr/>
          <a:lstStyle/>
          <a:p>
            <a:r>
              <a:rPr lang="tr-TR" b="1" dirty="0"/>
              <a:t>Sandalyeniz çok yüksek olabilir.</a:t>
            </a:r>
          </a:p>
          <a:p>
            <a:r>
              <a:rPr lang="tr-TR" b="1" dirty="0"/>
              <a:t>Mola vermeksizin uzun süre oturuyor olabilirsiniz.</a:t>
            </a:r>
          </a:p>
          <a:p>
            <a:r>
              <a:rPr lang="tr-TR" b="1" dirty="0"/>
              <a:t>Bilgisayar kasanız masanızın altında, ayaklarınızı rahatsız bir pozisyona zorlayacak şekilde yerleştirilmiş olabilir</a:t>
            </a:r>
            <a:r>
              <a:rPr lang="tr-TR" b="1" dirty="0" smtClean="0"/>
              <a:t>.</a:t>
            </a:r>
            <a:r>
              <a:rPr lang="tr-TR" dirty="0"/>
              <a:t/>
            </a:r>
            <a:br>
              <a:rPr lang="tr-TR" dirty="0"/>
            </a:br>
            <a:r>
              <a:rPr lang="tr-TR" dirty="0"/>
              <a:t/>
            </a:r>
            <a:br>
              <a:rPr lang="tr-TR" dirty="0"/>
            </a:br>
            <a:endParaRPr lang="tr-TR" dirty="0"/>
          </a:p>
        </p:txBody>
      </p:sp>
    </p:spTree>
    <p:extLst>
      <p:ext uri="{BB962C8B-B14F-4D97-AF65-F5344CB8AC3E}">
        <p14:creationId xmlns:p14="http://schemas.microsoft.com/office/powerpoint/2010/main" val="36813566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BİLGİSAYAR KARŞISINDA DÜZGÜN OTURUŞ ŞEKLİ</a:t>
            </a:r>
            <a:endParaRPr lang="tr-TR" dirty="0"/>
          </a:p>
        </p:txBody>
      </p:sp>
      <p:sp>
        <p:nvSpPr>
          <p:cNvPr id="3" name="İçerik Yer Tutucusu 2"/>
          <p:cNvSpPr>
            <a:spLocks noGrp="1"/>
          </p:cNvSpPr>
          <p:nvPr>
            <p:ph idx="1"/>
          </p:nvPr>
        </p:nvSpPr>
        <p:spPr>
          <a:xfrm>
            <a:off x="527222" y="3698789"/>
            <a:ext cx="3220994" cy="2411284"/>
          </a:xfrm>
        </p:spPr>
        <p:txBody>
          <a:bodyPr/>
          <a:lstStyle/>
          <a:p>
            <a:r>
              <a:rPr lang="tr-TR" dirty="0" smtClean="0"/>
              <a:t>Resimde bilgisayar karşısında oturan çocuğu inceleyelim.</a:t>
            </a:r>
          </a:p>
        </p:txBody>
      </p:sp>
      <p:pic>
        <p:nvPicPr>
          <p:cNvPr id="22532" name="Picture 4" descr="http://www.mebbilgisayarkursu.com/wp-content/uploads/2012/09/210510_bilsagli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7806" y="2637481"/>
            <a:ext cx="428625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22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2532"/>
                                        </p:tgtEl>
                                        <p:attrNameLst>
                                          <p:attrName>style.visibility</p:attrName>
                                        </p:attrNameLst>
                                      </p:cBhvr>
                                      <p:to>
                                        <p:strVal val="visible"/>
                                      </p:to>
                                    </p:set>
                                    <p:animEffect transition="in" filter="wheel(1)">
                                      <p:cBhvr>
                                        <p:cTn id="14" dur="2000"/>
                                        <p:tgtEl>
                                          <p:spTgt spid="2253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SON</a:t>
            </a:r>
            <a:endParaRPr lang="tr-TR" dirty="0"/>
          </a:p>
        </p:txBody>
      </p:sp>
      <p:sp>
        <p:nvSpPr>
          <p:cNvPr id="3" name="İçerik Yer Tutucusu 2"/>
          <p:cNvSpPr>
            <a:spLocks noGrp="1"/>
          </p:cNvSpPr>
          <p:nvPr>
            <p:ph idx="1"/>
          </p:nvPr>
        </p:nvSpPr>
        <p:spPr/>
        <p:txBody>
          <a:bodyPr/>
          <a:lstStyle/>
          <a:p>
            <a:r>
              <a:rPr lang="tr-TR" dirty="0" smtClean="0"/>
              <a:t>Teşekkür ederim.</a:t>
            </a:r>
          </a:p>
        </p:txBody>
      </p:sp>
    </p:spTree>
    <p:extLst>
      <p:ext uri="{BB962C8B-B14F-4D97-AF65-F5344CB8AC3E}">
        <p14:creationId xmlns:p14="http://schemas.microsoft.com/office/powerpoint/2010/main" val="27083986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BİLGİSAYAR BAŞINDA İKEN..</a:t>
            </a:r>
            <a:endParaRPr lang="tr-TR" dirty="0"/>
          </a:p>
        </p:txBody>
      </p:sp>
      <p:sp>
        <p:nvSpPr>
          <p:cNvPr id="3" name="İçerik Yer Tutucusu 2"/>
          <p:cNvSpPr>
            <a:spLocks noGrp="1"/>
          </p:cNvSpPr>
          <p:nvPr>
            <p:ph idx="1"/>
          </p:nvPr>
        </p:nvSpPr>
        <p:spPr>
          <a:xfrm>
            <a:off x="4299439" y="2505157"/>
            <a:ext cx="4313506" cy="4023360"/>
          </a:xfrm>
        </p:spPr>
        <p:txBody>
          <a:bodyPr/>
          <a:lstStyle/>
          <a:p>
            <a:r>
              <a:rPr lang="tr-TR" dirty="0"/>
              <a:t>Birçok kişi bilgisayar başında iken, nasıl oturduğunu çoktan unutmuş, </a:t>
            </a:r>
            <a:r>
              <a:rPr lang="tr-TR" b="1" dirty="0"/>
              <a:t>sırt öne eğilmiş</a:t>
            </a:r>
            <a:r>
              <a:rPr lang="tr-TR" dirty="0"/>
              <a:t>, eller klavye ya da fare üstünde, </a:t>
            </a:r>
            <a:r>
              <a:rPr lang="tr-TR" b="1" dirty="0"/>
              <a:t>gözleri ekrana kilitlenmiş</a:t>
            </a:r>
            <a:r>
              <a:rPr lang="tr-TR" dirty="0"/>
              <a:t> vaziyette zamanın ne kadar </a:t>
            </a:r>
            <a:r>
              <a:rPr lang="tr-TR" b="1" dirty="0"/>
              <a:t>hızlı</a:t>
            </a:r>
            <a:r>
              <a:rPr lang="tr-TR" dirty="0"/>
              <a:t> geçtiğinden habersizdir. </a:t>
            </a:r>
            <a:endParaRPr lang="tr-TR" dirty="0" smtClean="0"/>
          </a:p>
          <a:p>
            <a:r>
              <a:rPr lang="tr-TR" dirty="0" smtClean="0"/>
              <a:t>Ancak </a:t>
            </a:r>
            <a:r>
              <a:rPr lang="tr-TR" dirty="0"/>
              <a:t>bilgisayar başından kalktıklarında; gözlerinde </a:t>
            </a:r>
            <a:r>
              <a:rPr lang="tr-TR" b="1" dirty="0"/>
              <a:t>yanma</a:t>
            </a:r>
            <a:r>
              <a:rPr lang="tr-TR" dirty="0"/>
              <a:t>, boyun kaslarında </a:t>
            </a:r>
            <a:r>
              <a:rPr lang="tr-TR" b="1" dirty="0"/>
              <a:t>ağrı</a:t>
            </a:r>
            <a:r>
              <a:rPr lang="tr-TR" dirty="0"/>
              <a:t> ve sertleşme, elde </a:t>
            </a:r>
            <a:r>
              <a:rPr lang="tr-TR" b="1" dirty="0"/>
              <a:t>uyuşukluk</a:t>
            </a:r>
            <a:r>
              <a:rPr lang="tr-TR" dirty="0"/>
              <a:t>, </a:t>
            </a:r>
            <a:r>
              <a:rPr lang="tr-TR" b="1" dirty="0"/>
              <a:t>yorgunluk</a:t>
            </a:r>
            <a:r>
              <a:rPr lang="tr-TR" dirty="0"/>
              <a:t> gibi şikâyetlerden söz etmeye başlarlar.</a:t>
            </a:r>
          </a:p>
        </p:txBody>
      </p:sp>
      <p:pic>
        <p:nvPicPr>
          <p:cNvPr id="3074" name="Picture 2" descr="http://media.dunyabulteni.net/250x190/2011/03/31/bilgisayar-goz-yorgunlu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191" y="2901462"/>
            <a:ext cx="3325250" cy="26816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0681920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wheel(1)">
                                      <p:cBhvr>
                                        <p:cTn id="14" dur="20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pctechnotes.com/wp-content/uploads/2009/07/killing-compu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0366" y="3459041"/>
            <a:ext cx="3829050" cy="2733676"/>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p:cNvSpPr>
            <a:spLocks noGrp="1"/>
          </p:cNvSpPr>
          <p:nvPr>
            <p:ph type="title"/>
          </p:nvPr>
        </p:nvSpPr>
        <p:spPr/>
        <p:txBody>
          <a:bodyPr/>
          <a:lstStyle/>
          <a:p>
            <a:r>
              <a:rPr lang="tr-TR" dirty="0" smtClean="0"/>
              <a:t>PEKİ NE YAPMALIYIZ?</a:t>
            </a:r>
            <a:endParaRPr lang="tr-TR" dirty="0"/>
          </a:p>
        </p:txBody>
      </p:sp>
      <p:sp>
        <p:nvSpPr>
          <p:cNvPr id="3" name="İçerik Yer Tutucusu 2"/>
          <p:cNvSpPr>
            <a:spLocks noGrp="1"/>
          </p:cNvSpPr>
          <p:nvPr>
            <p:ph idx="1"/>
          </p:nvPr>
        </p:nvSpPr>
        <p:spPr/>
        <p:txBody>
          <a:bodyPr/>
          <a:lstStyle/>
          <a:p>
            <a:r>
              <a:rPr lang="tr-TR" dirty="0"/>
              <a:t>Yanlış bilgisayar kullanımından kaynaklanan sağlık sorunlarından etkilenmek istemiyorsanız, bilgisayar kullanırken dikkat etmeniz gereken bazı kurallar </a:t>
            </a:r>
            <a:r>
              <a:rPr lang="tr-TR" dirty="0" smtClean="0"/>
              <a:t>var..</a:t>
            </a:r>
            <a:endParaRPr lang="tr-TR" dirty="0"/>
          </a:p>
          <a:p>
            <a:pPr marL="0" indent="0">
              <a:buNone/>
            </a:pPr>
            <a:r>
              <a:rPr lang="tr-TR" dirty="0"/>
              <a:t/>
            </a:r>
            <a:br>
              <a:rPr lang="tr-TR" dirty="0"/>
            </a:br>
            <a:endParaRPr lang="tr-TR" dirty="0"/>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245" y="3758712"/>
            <a:ext cx="1630973" cy="2329962"/>
          </a:xfrm>
          <a:prstGeom prst="rect">
            <a:avLst/>
          </a:prstGeom>
        </p:spPr>
      </p:pic>
    </p:spTree>
    <p:extLst>
      <p:ext uri="{BB962C8B-B14F-4D97-AF65-F5344CB8AC3E}">
        <p14:creationId xmlns:p14="http://schemas.microsoft.com/office/powerpoint/2010/main" val="34793494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wheel(1)">
                                      <p:cBhvr>
                                        <p:cTn id="19" dur="2000"/>
                                        <p:tgtEl>
                                          <p:spTgt spid="409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1000"/>
                                        <p:tgtEl>
                                          <p:spTgt spid="3">
                                            <p:txEl>
                                              <p:pRg st="0" end="0"/>
                                            </p:txEl>
                                          </p:spTgt>
                                        </p:tgtEl>
                                      </p:cBhvr>
                                    </p:animEffect>
                                    <p:anim calcmode="lin" valueType="num">
                                      <p:cBhvr>
                                        <p:cTn id="2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1000"/>
                                        <p:tgtEl>
                                          <p:spTgt spid="3">
                                            <p:txEl>
                                              <p:pRg st="1" end="1"/>
                                            </p:txEl>
                                          </p:spTgt>
                                        </p:tgtEl>
                                      </p:cBhvr>
                                    </p:animEffect>
                                    <p:anim calcmode="lin" valueType="num">
                                      <p:cBhvr>
                                        <p:cTn id="3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BİLGİSAYAR SATIN ALIRKEN…</a:t>
            </a:r>
            <a:endParaRPr lang="tr-TR" dirty="0"/>
          </a:p>
        </p:txBody>
      </p:sp>
      <p:sp>
        <p:nvSpPr>
          <p:cNvPr id="3" name="İçerik Yer Tutucusu 2"/>
          <p:cNvSpPr>
            <a:spLocks noGrp="1"/>
          </p:cNvSpPr>
          <p:nvPr>
            <p:ph idx="1"/>
          </p:nvPr>
        </p:nvSpPr>
        <p:spPr>
          <a:xfrm>
            <a:off x="4255477" y="2848708"/>
            <a:ext cx="4172829" cy="3442417"/>
          </a:xfrm>
        </p:spPr>
        <p:txBody>
          <a:bodyPr/>
          <a:lstStyle/>
          <a:p>
            <a:r>
              <a:rPr lang="tr-TR" dirty="0"/>
              <a:t>Bilgisayar satın alırken işlemcisinin, </a:t>
            </a:r>
            <a:r>
              <a:rPr lang="tr-TR" dirty="0" smtClean="0"/>
              <a:t>bellek kapasitesinin </a:t>
            </a:r>
            <a:r>
              <a:rPr lang="tr-TR" dirty="0"/>
              <a:t>veya çoklu ortam özelliklerinin yanında bilgisayar monitörünün ne kadar radyasyon yaydığı, klavye ve faresinin ergonomik olup olmadığı gibi konulara da dikkat edin.</a:t>
            </a:r>
          </a:p>
        </p:txBody>
      </p:sp>
      <p:pic>
        <p:nvPicPr>
          <p:cNvPr id="5122" name="Picture 2" descr="http://mysomuchworld.com/wp-content/uploads/2013/03/buying-compu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837" y="2848708"/>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6251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wheel(1)">
                                      <p:cBhvr>
                                        <p:cTn id="14" dur="2000"/>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ORTAMI HAVALANDIRIN</a:t>
            </a:r>
            <a:endParaRPr lang="tr-TR" dirty="0"/>
          </a:p>
        </p:txBody>
      </p:sp>
      <p:sp>
        <p:nvSpPr>
          <p:cNvPr id="3" name="İçerik Yer Tutucusu 2"/>
          <p:cNvSpPr>
            <a:spLocks noGrp="1"/>
          </p:cNvSpPr>
          <p:nvPr>
            <p:ph idx="1"/>
          </p:nvPr>
        </p:nvSpPr>
        <p:spPr>
          <a:xfrm>
            <a:off x="822960" y="2989384"/>
            <a:ext cx="2966526" cy="2879709"/>
          </a:xfrm>
        </p:spPr>
        <p:txBody>
          <a:bodyPr/>
          <a:lstStyle/>
          <a:p>
            <a:r>
              <a:rPr lang="tr-TR" dirty="0"/>
              <a:t>Bilgisayarın bulunduğu mekânın havasının mutlaka belli aralıklarla nemlendirilmesini sağlayın</a:t>
            </a:r>
            <a:r>
              <a:rPr lang="tr-TR" dirty="0" smtClean="0"/>
              <a:t>.</a:t>
            </a:r>
            <a:r>
              <a:rPr lang="tr-TR" dirty="0"/>
              <a:t/>
            </a:r>
            <a:br>
              <a:rPr lang="tr-TR" dirty="0"/>
            </a:br>
            <a:endParaRPr lang="tr-TR" dirty="0"/>
          </a:p>
        </p:txBody>
      </p:sp>
      <p:pic>
        <p:nvPicPr>
          <p:cNvPr id="6146" name="Picture 2" descr="http://www.momtoob.com/wp-content/uploads/2013/03/Extraordinary-teen-room-ideas-with-red-white-wall-bed-pillow-blanket-table-chair-personal-computer-cabinet-book-cuboard-window-curt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4536" y="2699880"/>
            <a:ext cx="4131163" cy="31692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5479024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Effect transition="in" filter="wheel(1)">
                                      <p:cBhvr>
                                        <p:cTn id="14" dur="2000"/>
                                        <p:tgtEl>
                                          <p:spTgt spid="614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2960" y="642551"/>
            <a:ext cx="7916594" cy="1094810"/>
          </a:xfrm>
        </p:spPr>
        <p:txBody>
          <a:bodyPr>
            <a:normAutofit/>
          </a:bodyPr>
          <a:lstStyle/>
          <a:p>
            <a:r>
              <a:rPr lang="tr-TR" sz="3600" dirty="0" smtClean="0"/>
              <a:t>ÇALIŞMA ORTAMINI DÜZENLEYİN</a:t>
            </a:r>
            <a:endParaRPr lang="tr-TR" sz="3600" dirty="0"/>
          </a:p>
        </p:txBody>
      </p:sp>
      <p:sp>
        <p:nvSpPr>
          <p:cNvPr id="3" name="İçerik Yer Tutucusu 2"/>
          <p:cNvSpPr>
            <a:spLocks noGrp="1"/>
          </p:cNvSpPr>
          <p:nvPr>
            <p:ph idx="1"/>
          </p:nvPr>
        </p:nvSpPr>
        <p:spPr>
          <a:xfrm>
            <a:off x="4809393" y="3174023"/>
            <a:ext cx="3803552" cy="2598355"/>
          </a:xfrm>
        </p:spPr>
        <p:txBody>
          <a:bodyPr/>
          <a:lstStyle/>
          <a:p>
            <a:r>
              <a:rPr lang="tr-TR" dirty="0"/>
              <a:t>İşyerinde, okulda veya evde bulunan bilgisayarı ortaklaşa kullanırken her oturduğunuzda çalışma ortamını ihtiyaçlarınıza göre ayarlayın.</a:t>
            </a:r>
          </a:p>
          <a:p>
            <a:pPr marL="0" indent="0">
              <a:buNone/>
            </a:pPr>
            <a:r>
              <a:rPr lang="tr-TR" dirty="0"/>
              <a:t/>
            </a:r>
            <a:br>
              <a:rPr lang="tr-TR" dirty="0"/>
            </a:br>
            <a:endParaRPr lang="tr-TR" dirty="0"/>
          </a:p>
        </p:txBody>
      </p:sp>
      <p:pic>
        <p:nvPicPr>
          <p:cNvPr id="7170" name="Picture 2" descr="http://media.tigerpixel.de/images/Karl_Philipp__Home_Office__Workplace__0800x0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913" y="2826954"/>
            <a:ext cx="3927232" cy="294542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8214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7170"/>
                                        </p:tgtEl>
                                        <p:attrNameLst>
                                          <p:attrName>style.visibility</p:attrName>
                                        </p:attrNameLst>
                                      </p:cBhvr>
                                      <p:to>
                                        <p:strVal val="visible"/>
                                      </p:to>
                                    </p:set>
                                    <p:animEffect transition="in" filter="wheel(1)">
                                      <p:cBhvr>
                                        <p:cTn id="14" dur="2000"/>
                                        <p:tgtEl>
                                          <p:spTgt spid="717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MASANIZI DÜZENLEYİN</a:t>
            </a:r>
            <a:endParaRPr lang="tr-TR" dirty="0"/>
          </a:p>
        </p:txBody>
      </p:sp>
      <p:sp>
        <p:nvSpPr>
          <p:cNvPr id="3" name="İçerik Yer Tutucusu 2"/>
          <p:cNvSpPr>
            <a:spLocks noGrp="1"/>
          </p:cNvSpPr>
          <p:nvPr>
            <p:ph idx="1"/>
          </p:nvPr>
        </p:nvSpPr>
        <p:spPr>
          <a:xfrm>
            <a:off x="822960" y="3015762"/>
            <a:ext cx="3731456" cy="2853331"/>
          </a:xfrm>
        </p:spPr>
        <p:txBody>
          <a:bodyPr/>
          <a:lstStyle/>
          <a:p>
            <a:r>
              <a:rPr lang="tr-TR" dirty="0"/>
              <a:t>Sık kullandığınız kâğıtları, kitapları veya diğer araç gereçleri kolayca uzanabileceğiniz mesafelerde tutun</a:t>
            </a:r>
            <a:r>
              <a:rPr lang="tr-TR" dirty="0" smtClean="0"/>
              <a:t>.</a:t>
            </a:r>
            <a:r>
              <a:rPr lang="tr-TR" dirty="0"/>
              <a:t/>
            </a:r>
            <a:br>
              <a:rPr lang="tr-TR" dirty="0"/>
            </a:br>
            <a:endParaRPr lang="tr-TR" dirty="0"/>
          </a:p>
        </p:txBody>
      </p:sp>
      <p:pic>
        <p:nvPicPr>
          <p:cNvPr id="8194" name="Picture 2" descr="http://img.wikinut.com/img/1c2uu33eb.kz96bq/jpeg/724x5000/Desktop-Computer-Workplac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7701" y="2618574"/>
            <a:ext cx="4334023" cy="325051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1510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Effect transition="in" filter="wheel(1)">
                                      <p:cBhvr>
                                        <p:cTn id="14" dur="2000"/>
                                        <p:tgtEl>
                                          <p:spTgt spid="819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Toplantı Odası">
  <a:themeElements>
    <a:clrScheme name="İyon Toplantı Odası">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yon Toplantı Odası">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133</TotalTime>
  <Words>1617</Words>
  <Application>Microsoft Office PowerPoint</Application>
  <PresentationFormat>Ekran Gösterisi (4:3)</PresentationFormat>
  <Paragraphs>163</Paragraphs>
  <Slides>37</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37</vt:i4>
      </vt:variant>
    </vt:vector>
  </HeadingPairs>
  <TitlesOfParts>
    <vt:vector size="42" baseType="lpstr">
      <vt:lpstr>Arial</vt:lpstr>
      <vt:lpstr>Century Gothic</vt:lpstr>
      <vt:lpstr>Wingdings</vt:lpstr>
      <vt:lpstr>Wingdings 3</vt:lpstr>
      <vt:lpstr>İyon Toplantı Odası</vt:lpstr>
      <vt:lpstr>BİLGİSAYAR KULLANIMI VE SAĞLIK</vt:lpstr>
      <vt:lpstr>BİLGİSAYAR HER YERDE!</vt:lpstr>
      <vt:lpstr>BİLGİSAYAR VE SAĞLIK</vt:lpstr>
      <vt:lpstr>BİLGİSAYAR BAŞINDA İKEN..</vt:lpstr>
      <vt:lpstr>PEKİ NE YAPMALIYIZ?</vt:lpstr>
      <vt:lpstr>BİLGİSAYAR SATIN ALIRKEN…</vt:lpstr>
      <vt:lpstr>ORTAMI HAVALANDIRIN</vt:lpstr>
      <vt:lpstr>ÇALIŞMA ORTAMINI DÜZENLEYİN</vt:lpstr>
      <vt:lpstr>MASANIZI DÜZENLEYİN</vt:lpstr>
      <vt:lpstr>TEMİZLİĞE DİKKAT!</vt:lpstr>
      <vt:lpstr>AYARLANABİLİR SANDALYE KULLANIN</vt:lpstr>
      <vt:lpstr>UYGUN MASA SEÇİMİ</vt:lpstr>
      <vt:lpstr>IŞIK YANSIMALARINDAN KORUNUN</vt:lpstr>
      <vt:lpstr>UZUN SÜRE HAREKETSİZ KALMAYIN</vt:lpstr>
      <vt:lpstr>EKRANA BAKARKEN..</vt:lpstr>
      <vt:lpstr>PEKİ YA DİZÜSTÜ BİLGİSAYARLAR?</vt:lpstr>
      <vt:lpstr>İDEAL ÇALIŞMA ORTAMI</vt:lpstr>
      <vt:lpstr>YANLIŞ BİLGİSAYAR KULLANIMINDA OLUŞABİLECEK SAĞLIK SORUNLARI</vt:lpstr>
      <vt:lpstr>TEKRARLAYICI HAREKETLERE BAĞLI BOZUKLUKLAR</vt:lpstr>
      <vt:lpstr>GÖZ BOZUKLUKLARI</vt:lpstr>
      <vt:lpstr>BEL, BAŞ VE BOYUN AĞRILARI</vt:lpstr>
      <vt:lpstr>BİLGİSAYAR KULLANIMINA BAĞLI RAHATSIZLIK NEDENLERİ</vt:lpstr>
      <vt:lpstr>Baş ile İlgili Rahatsızlık Nedenleri</vt:lpstr>
      <vt:lpstr>Gözler ile İlgili Rahatsızlık Nedenleri</vt:lpstr>
      <vt:lpstr>Boyun ile İlgili Rahatsızlık Nedenleri</vt:lpstr>
      <vt:lpstr>Omuzlar ve Kollar ile İlgili Rahatsızlık Nedenleri</vt:lpstr>
      <vt:lpstr>Dirsekler ile İlgili Rahatsızlık Nedenleri</vt:lpstr>
      <vt:lpstr>Bilek ve Ön Kol ile İlgili Rahatsızlık Nedenleri</vt:lpstr>
      <vt:lpstr>Bilek ve Ön Kol ile İlgili Rahatsızlık Nedenleri</vt:lpstr>
      <vt:lpstr>Eller ve Parmaklar ile İlgili Rahatsızlık Nedenleri</vt:lpstr>
      <vt:lpstr>Aşağı Sırt ve Bel ile İlgili Rahatsızlık Nedenleri</vt:lpstr>
      <vt:lpstr>Yukarı Sırt ile İlgili Rahatsızlık Nedenleri</vt:lpstr>
      <vt:lpstr>Kalça ve Bacaklar ile İlgili Rahatsızlık Nedenleri</vt:lpstr>
      <vt:lpstr>Dizler ile İlgili Rahatsızlık Nedenleri</vt:lpstr>
      <vt:lpstr>Ayak ve Ayak Bilekleri ile İlgili Rahatsızlık Nedenleri</vt:lpstr>
      <vt:lpstr>BİLGİSAYAR KARŞISINDA DÜZGÜN OTURUŞ ŞEKLİ</vt:lpstr>
      <vt:lpstr>SON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BİLGİSAYAR VE SAĞLIK</dc:title>
  <dc:creator>Ahmet Soyarslan</dc:creator>
  <cp:lastModifiedBy>Ahmet Soyarslan</cp:lastModifiedBy>
  <cp:revision>62</cp:revision>
  <dcterms:created xsi:type="dcterms:W3CDTF">2013-09-29T18:45:07Z</dcterms:created>
  <dcterms:modified xsi:type="dcterms:W3CDTF">2013-09-30T13:14:57Z</dcterms:modified>
</cp:coreProperties>
</file>