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67" r:id="rId14"/>
    <p:sldId id="268" r:id="rId15"/>
    <p:sldId id="269" r:id="rId16"/>
    <p:sldId id="270" r:id="rId17"/>
    <p:sldId id="287" r:id="rId18"/>
    <p:sldId id="272" r:id="rId19"/>
    <p:sldId id="273" r:id="rId20"/>
    <p:sldId id="274" r:id="rId21"/>
    <p:sldId id="286" r:id="rId22"/>
    <p:sldId id="288" r:id="rId23"/>
    <p:sldId id="292" r:id="rId24"/>
    <p:sldId id="291" r:id="rId25"/>
    <p:sldId id="275" r:id="rId26"/>
    <p:sldId id="28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90" r:id="rId37"/>
    <p:sldId id="289" r:id="rId3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şlık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2" name="Alt Başlık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D66297-E330-49F7-A7DE-9573027C4A88}" type="datetimeFigureOut">
              <a:rPr lang="tr-TR" smtClean="0"/>
              <a:t>6.11.2012</a:t>
            </a:fld>
            <a:endParaRPr lang="tr-TR"/>
          </a:p>
        </p:txBody>
      </p:sp>
      <p:sp>
        <p:nvSpPr>
          <p:cNvPr id="20" name="Altbilgi Yer Tutucusu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B741-4441-403E-9D5A-BD4BA1EA0494}" type="slidenum">
              <a:rPr lang="tr-TR" smtClean="0"/>
              <a:t>‹#›</a:t>
            </a:fld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D66297-E330-49F7-A7DE-9573027C4A88}" type="datetimeFigureOut">
              <a:rPr lang="tr-TR" smtClean="0"/>
              <a:t>6.11.2012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B741-4441-403E-9D5A-BD4BA1EA04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D66297-E330-49F7-A7DE-9573027C4A88}" type="datetimeFigureOut">
              <a:rPr lang="tr-TR" smtClean="0"/>
              <a:t>6.11.2012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B741-4441-403E-9D5A-BD4BA1EA0494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Dikdörtgen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D66297-E330-49F7-A7DE-9573027C4A88}" type="datetimeFigureOut">
              <a:rPr lang="tr-TR" smtClean="0"/>
              <a:t>6.11.2012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B741-4441-403E-9D5A-BD4BA1EA04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D66297-E330-49F7-A7DE-9573027C4A88}" type="datetimeFigureOut">
              <a:rPr lang="tr-TR" smtClean="0"/>
              <a:t>6.11.2012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B741-4441-403E-9D5A-BD4BA1EA04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D66297-E330-49F7-A7DE-9573027C4A88}" type="datetimeFigureOut">
              <a:rPr lang="tr-TR" smtClean="0"/>
              <a:t>6.11.2012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B741-4441-403E-9D5A-BD4BA1EA04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D66297-E330-49F7-A7DE-9573027C4A88}" type="datetimeFigureOut">
              <a:rPr lang="tr-TR" smtClean="0"/>
              <a:t>6.11.2012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B741-4441-403E-9D5A-BD4BA1EA0494}" type="slidenum">
              <a:rPr lang="tr-TR" smtClean="0"/>
              <a:t>‹#›</a:t>
            </a:fld>
            <a:endParaRPr lang="tr-TR"/>
          </a:p>
        </p:txBody>
      </p:sp>
      <p:sp>
        <p:nvSpPr>
          <p:cNvPr id="6" name="Dikdörtgen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D66297-E330-49F7-A7DE-9573027C4A88}" type="datetimeFigureOut">
              <a:rPr lang="tr-TR" smtClean="0"/>
              <a:t>6.11.2012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B741-4441-403E-9D5A-BD4BA1EA04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D66297-E330-49F7-A7DE-9573027C4A88}" type="datetimeFigureOut">
              <a:rPr lang="tr-TR" smtClean="0"/>
              <a:t>6.11.2012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B741-4441-403E-9D5A-BD4BA1EA0494}" type="slidenum">
              <a:rPr lang="tr-TR" smtClean="0"/>
              <a:t>‹#›</a:t>
            </a:fld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9" name="Akış Çizelgesi: İşlem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Akış Çizelgesi: İşlem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D66297-E330-49F7-A7DE-9573027C4A88}" type="datetimeFigureOut">
              <a:rPr lang="tr-TR" smtClean="0"/>
              <a:t>6.11.2012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B741-4441-403E-9D5A-BD4BA1EA04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D66297-E330-49F7-A7DE-9573027C4A88}" type="datetimeFigureOut">
              <a:rPr lang="tr-TR" smtClean="0"/>
              <a:t>6.11.2012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E8B741-4441-403E-9D5A-BD4BA1EA0494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s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Halka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Başlık Yer Tutucusu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Metin Yer Tutucusu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4" name="Veri Yer Tutucusu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BD66297-E330-49F7-A7DE-9573027C4A88}" type="datetimeFigureOut">
              <a:rPr lang="tr-TR" smtClean="0"/>
              <a:t>6.11.2012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r-TR"/>
          </a:p>
        </p:txBody>
      </p:sp>
      <p:sp>
        <p:nvSpPr>
          <p:cNvPr id="22" name="Slayt Numarası Yer Tutucus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EE8B741-4441-403E-9D5A-BD4BA1EA0494}" type="slidenum">
              <a:rPr lang="tr-TR" smtClean="0"/>
              <a:t>‹#›</a:t>
            </a:fld>
            <a:endParaRPr lang="tr-TR"/>
          </a:p>
        </p:txBody>
      </p:sp>
      <p:sp>
        <p:nvSpPr>
          <p:cNvPr id="15" name="Dikdörtgen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277014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BİLİŞİM SUÇLARI</a:t>
            </a:r>
            <a:br>
              <a:rPr lang="tr-TR" dirty="0" smtClean="0"/>
            </a:br>
            <a:r>
              <a:rPr lang="tr-TR" dirty="0" smtClean="0"/>
              <a:t>ve </a:t>
            </a:r>
            <a:br>
              <a:rPr lang="tr-TR" dirty="0" smtClean="0"/>
            </a:br>
            <a:r>
              <a:rPr lang="tr-TR" dirty="0" smtClean="0"/>
              <a:t>ALINACAK TEDBİRLER</a:t>
            </a:r>
            <a:endParaRPr lang="tr-TR" dirty="0"/>
          </a:p>
        </p:txBody>
      </p:sp>
      <p:pic>
        <p:nvPicPr>
          <p:cNvPr id="14338" name="Picture 2" descr="http://fedpost.ru/images/policiya-budet-chitat-pochtu-i-soobshheniya-internet-polzovatelej-bez-ordera_40327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96952"/>
            <a:ext cx="541395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03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Bilişim Suçu 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i="1" dirty="0"/>
              <a:t>Bilgisayar, </a:t>
            </a:r>
            <a:r>
              <a:rPr lang="tr-TR" i="1" dirty="0" smtClean="0"/>
              <a:t>çevre birimleri, pos makinesi, cep telefonu gibi </a:t>
            </a:r>
            <a:r>
              <a:rPr lang="tr-TR" i="1" dirty="0"/>
              <a:t>her türlü teknolojinin kullanılması ile </a:t>
            </a:r>
            <a:r>
              <a:rPr lang="tr-TR" i="1" dirty="0" smtClean="0"/>
              <a:t>işlenen </a:t>
            </a:r>
            <a:r>
              <a:rPr lang="tr-TR" i="1" dirty="0"/>
              <a:t>suçlardır.</a:t>
            </a:r>
            <a:endParaRPr lang="tr-TR" dirty="0"/>
          </a:p>
          <a:p>
            <a:endParaRPr lang="tr-TR" dirty="0"/>
          </a:p>
        </p:txBody>
      </p:sp>
      <p:pic>
        <p:nvPicPr>
          <p:cNvPr id="1026" name="Picture 2" descr="http://www.akincilarbilisim.org/wp-content/uploads/2011/08/My-Computer-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50" y="3323703"/>
            <a:ext cx="2284512" cy="228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2.bp.blogspot.com/_Yxr_UN79K-o/S8CKAkU5ouI/AAAAAAAAAoA/RG1rHj51QHg/s1600/pos_makines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792" y="3320036"/>
            <a:ext cx="2003414" cy="227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teknolojioku.com/application/static/data/news/1/1346580993_cep-telefonu-kanser-yapar-mi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638517"/>
            <a:ext cx="2585864" cy="193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54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Kullanıcı Hesapları İle İlgili Suçlar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Bir kişiye ait e-posta veya kullanıcı bilgilerini ele geçirmek, değiştirmek veya silmek.</a:t>
            </a:r>
            <a:endParaRPr lang="tr-TR" dirty="0"/>
          </a:p>
        </p:txBody>
      </p:sp>
      <p:pic>
        <p:nvPicPr>
          <p:cNvPr id="2050" name="Picture 2" descr="http://4.bp.blogspot.com/-yXmb9GQLYeo/T6CudM9Pm_I/AAAAAAAAAzY/2ahr4g-uJdQ/s1600/email-hack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068960"/>
            <a:ext cx="4824536" cy="343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96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E-posta Ele Geçirme Cezası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82296" indent="0">
              <a:buNone/>
            </a:pPr>
            <a:r>
              <a:rPr lang="tr-TR" sz="1600" dirty="0"/>
              <a:t>Bir </a:t>
            </a:r>
            <a:r>
              <a:rPr lang="tr-TR" sz="1600" dirty="0" smtClean="0"/>
              <a:t>eposta hesabını ele geçiren kişi için </a:t>
            </a:r>
            <a:r>
              <a:rPr lang="tr-TR" sz="1600" dirty="0"/>
              <a:t>uygulanacak işlemler. </a:t>
            </a:r>
            <a:br>
              <a:rPr lang="tr-TR" sz="1600" dirty="0"/>
            </a:br>
            <a:r>
              <a:rPr lang="tr-TR" sz="1600" dirty="0"/>
              <a:t/>
            </a:r>
            <a:br>
              <a:rPr lang="tr-TR" sz="1600" dirty="0"/>
            </a:br>
            <a:r>
              <a:rPr lang="tr-TR" sz="1600" dirty="0" smtClean="0"/>
              <a:t>E-posta ele geçirildiğinde yapılan </a:t>
            </a:r>
            <a:r>
              <a:rPr lang="tr-TR" sz="1600" dirty="0"/>
              <a:t>şikayette kanun durumu ilk olarak TCK '</a:t>
            </a:r>
            <a:r>
              <a:rPr lang="tr-TR" sz="1600" dirty="0" err="1"/>
              <a:t>nın</a:t>
            </a:r>
            <a:r>
              <a:rPr lang="tr-TR" sz="1600" dirty="0"/>
              <a:t> 243. maddesine dayanarak ele alır ve suçluya </a:t>
            </a:r>
            <a:r>
              <a:rPr lang="tr-TR" sz="1600" b="1" dirty="0"/>
              <a:t>iki yıla kadar hapis</a:t>
            </a:r>
            <a:r>
              <a:rPr lang="tr-TR" sz="1600" dirty="0"/>
              <a:t> yada parasal </a:t>
            </a:r>
            <a:r>
              <a:rPr lang="tr-TR" sz="1600" b="1" dirty="0"/>
              <a:t>cezai işlem</a:t>
            </a:r>
            <a:r>
              <a:rPr lang="tr-TR" sz="1600" dirty="0"/>
              <a:t> uygulayabilir. </a:t>
            </a:r>
            <a:br>
              <a:rPr lang="tr-TR" sz="1600" dirty="0"/>
            </a:br>
            <a:r>
              <a:rPr lang="tr-TR" sz="1600" dirty="0"/>
              <a:t/>
            </a:r>
            <a:br>
              <a:rPr lang="tr-TR" sz="1600" dirty="0"/>
            </a:br>
            <a:r>
              <a:rPr lang="tr-TR" sz="1600" dirty="0"/>
              <a:t>Fakat, </a:t>
            </a:r>
            <a:r>
              <a:rPr lang="tr-TR" sz="1600" dirty="0" smtClean="0"/>
              <a:t>ele geçirilen e-posta içeriğindeki </a:t>
            </a:r>
            <a:r>
              <a:rPr lang="tr-TR" sz="1600" dirty="0"/>
              <a:t>bilgilerde eksiklik yada bir değişiklik varsa kesin olarak 243. maddenin üçüncü fıkrasını uygulayıp para cezasını kaldırarak suçluya </a:t>
            </a:r>
            <a:r>
              <a:rPr lang="tr-TR" sz="1600" b="1" dirty="0"/>
              <a:t>iki yıl ile dört yıl arasında hapis cezası </a:t>
            </a:r>
            <a:r>
              <a:rPr lang="tr-TR" sz="1600" dirty="0"/>
              <a:t>istemini arz eder. </a:t>
            </a:r>
            <a:br>
              <a:rPr lang="tr-TR" sz="1600" dirty="0"/>
            </a:br>
            <a:r>
              <a:rPr lang="tr-TR" sz="1600" dirty="0"/>
              <a:t/>
            </a:r>
            <a:br>
              <a:rPr lang="tr-TR" sz="1600" dirty="0"/>
            </a:br>
            <a:r>
              <a:rPr lang="tr-TR" sz="1600" dirty="0"/>
              <a:t>Suçlu eğer bu </a:t>
            </a:r>
            <a:r>
              <a:rPr lang="tr-TR" sz="1600" dirty="0" smtClean="0"/>
              <a:t>e-postayı </a:t>
            </a:r>
            <a:r>
              <a:rPr lang="tr-TR" sz="1600" dirty="0"/>
              <a:t>mağdurdan tehdit veya benzeri bir davranış ile zoraki yoldan alırsa devreye TCK </a:t>
            </a:r>
            <a:r>
              <a:rPr lang="tr-TR" sz="1600" dirty="0" err="1"/>
              <a:t>nın</a:t>
            </a:r>
            <a:r>
              <a:rPr lang="tr-TR" sz="1600" dirty="0"/>
              <a:t> 107. maddesi girer. 107. madde yukarıdaki cezalara ek olarak bir yıldan üç yıla kadar hapis cezası ile </a:t>
            </a:r>
            <a:r>
              <a:rPr lang="tr-TR" sz="1600" b="1" dirty="0" err="1"/>
              <a:t>beşbin</a:t>
            </a:r>
            <a:r>
              <a:rPr lang="tr-TR" sz="1600" b="1" dirty="0"/>
              <a:t> güne kadar parasal ceza</a:t>
            </a:r>
            <a:r>
              <a:rPr lang="tr-TR" sz="1600" dirty="0"/>
              <a:t> işlemine karar verir. </a:t>
            </a:r>
            <a:br>
              <a:rPr lang="tr-TR" sz="1600" dirty="0"/>
            </a:br>
            <a:r>
              <a:rPr lang="tr-TR" sz="1600" dirty="0"/>
              <a:t/>
            </a:r>
            <a:br>
              <a:rPr lang="tr-TR" sz="1600" dirty="0"/>
            </a:br>
            <a:r>
              <a:rPr lang="tr-TR" sz="1600" dirty="0"/>
              <a:t>Ayrıca, </a:t>
            </a:r>
            <a:r>
              <a:rPr lang="tr-TR" sz="1600" dirty="0" smtClean="0"/>
              <a:t>e-posta adresi ele geçiren kişi </a:t>
            </a:r>
            <a:r>
              <a:rPr lang="tr-TR" sz="1600" dirty="0"/>
              <a:t>bir kamu kuruluşunda yada bir devlet organında ( bakanlık, devlet daireleri vb. ) çalışıyor ise bu sefer 243 ve 107. maddeye ek olarak 113. maddeden yargılanır. 113. madde ile </a:t>
            </a:r>
            <a:r>
              <a:rPr lang="tr-TR" sz="1600" b="1" dirty="0"/>
              <a:t>bir yıldan üç yıla kadar hapis cezası</a:t>
            </a:r>
            <a:r>
              <a:rPr lang="tr-TR" sz="1600" dirty="0"/>
              <a:t> istemi hükmedebilir. </a:t>
            </a:r>
          </a:p>
        </p:txBody>
      </p:sp>
    </p:spTree>
    <p:extLst>
      <p:ext uri="{BB962C8B-B14F-4D97-AF65-F5344CB8AC3E}">
        <p14:creationId xmlns:p14="http://schemas.microsoft.com/office/powerpoint/2010/main" val="40209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Bir Örnek:</a:t>
            </a:r>
            <a:br>
              <a:rPr lang="tr-TR" dirty="0" smtClean="0"/>
            </a:br>
            <a:r>
              <a:rPr lang="sv-SE" dirty="0" smtClean="0"/>
              <a:t>E-posta </a:t>
            </a:r>
            <a:r>
              <a:rPr lang="tr-TR" dirty="0" smtClean="0"/>
              <a:t>ele geçirmek</a:t>
            </a:r>
            <a:r>
              <a:rPr lang="sv-SE" dirty="0" smtClean="0"/>
              <a:t> </a:t>
            </a:r>
            <a:r>
              <a:rPr lang="sv-SE" dirty="0"/>
              <a:t>5 dk, cezası</a:t>
            </a:r>
            <a:r>
              <a:rPr lang="sv-SE" dirty="0" smtClean="0"/>
              <a:t>.</a:t>
            </a:r>
            <a:r>
              <a:rPr lang="tr-TR" dirty="0" smtClean="0"/>
              <a:t>.</a:t>
            </a:r>
            <a:r>
              <a:rPr lang="sv-SE" dirty="0" smtClean="0"/>
              <a:t>.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2060848"/>
            <a:ext cx="3928480" cy="4104456"/>
          </a:xfrm>
        </p:spPr>
        <p:txBody>
          <a:bodyPr>
            <a:normAutofit fontScale="70000" lnSpcReduction="20000"/>
          </a:bodyPr>
          <a:lstStyle/>
          <a:p>
            <a:pPr marL="82296" indent="0">
              <a:buNone/>
            </a:pPr>
            <a:r>
              <a:rPr lang="tr-TR" dirty="0"/>
              <a:t>David </a:t>
            </a:r>
            <a:r>
              <a:rPr lang="tr-TR" dirty="0" err="1"/>
              <a:t>Kernell</a:t>
            </a:r>
            <a:r>
              <a:rPr lang="tr-TR" dirty="0"/>
              <a:t> adlı ABD'li genç şu sıralarda hayatının en zor dönemini yaşıyor. ABD başkan vekil adayı olan Sarah Palin'in e-posta  hesabını  </a:t>
            </a:r>
            <a:r>
              <a:rPr lang="tr-TR" dirty="0" smtClean="0"/>
              <a:t>ele geçirerek, </a:t>
            </a:r>
            <a:r>
              <a:rPr lang="tr-TR" dirty="0"/>
              <a:t>bazı  yazışmalarını  internette paylaşırken büyük ihtimalle bu duruma düşeceğini hiç tahmin etmemişti. Yakalandıktan sonra başının dertte olduğunu tahmin etmiş olsa da, </a:t>
            </a:r>
            <a:r>
              <a:rPr lang="tr-TR" b="1" dirty="0"/>
              <a:t>20 yıl hapis </a:t>
            </a:r>
            <a:r>
              <a:rPr lang="tr-TR" dirty="0"/>
              <a:t>yatma ihtimalini aklına bile  gelmemişti . </a:t>
            </a:r>
          </a:p>
        </p:txBody>
      </p:sp>
      <p:pic>
        <p:nvPicPr>
          <p:cNvPr id="3074" name="Picture 2" descr="internet,e-posta,mail,hack,cezası,abd,amerika,david kern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657" y="2564904"/>
            <a:ext cx="2733675" cy="22669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12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Kullanıcı Hesapları İle İlgili </a:t>
            </a:r>
            <a:r>
              <a:rPr lang="tr-TR" dirty="0" smtClean="0"/>
              <a:t>Suçlar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447800"/>
            <a:ext cx="4360528" cy="4933528"/>
          </a:xfrm>
        </p:spPr>
        <p:txBody>
          <a:bodyPr/>
          <a:lstStyle/>
          <a:p>
            <a:r>
              <a:rPr lang="tr-TR" dirty="0" smtClean="0"/>
              <a:t>Bir kişi veya kurum adına sahte e-posta/profil/hesap oluşturmak.</a:t>
            </a:r>
          </a:p>
          <a:p>
            <a:r>
              <a:rPr lang="tr-TR" dirty="0" smtClean="0"/>
              <a:t>Bu sahte hesapları kullanarak çeşitli paylaşımlar yapmak.</a:t>
            </a:r>
            <a:endParaRPr lang="tr-TR" dirty="0"/>
          </a:p>
        </p:txBody>
      </p:sp>
      <p:pic>
        <p:nvPicPr>
          <p:cNvPr id="4098" name="Picture 2" descr="http://www.jonloomer.com/wp-content/uploads/2012/07/facebook-fake-profi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556792"/>
            <a:ext cx="25908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057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Sahte Hesap Oluşturma Cezası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Bir </a:t>
            </a:r>
            <a:r>
              <a:rPr lang="tr-TR" dirty="0"/>
              <a:t>kişi adına açılan profil hesabında, o kişinin fotoğrafı, kimlik bilgileri, kişisel e-posta hesabı, meslek bilgileri yani o kişiyi tanımlamaya yarayacak birtakım kişisel bilgiler hukuka aykırı olarak kaydedilmiş ise TCK 135/1’e göre aykırılık teşkil edebilecektir. Buna göre; hukuka aykırı olarak bir kişinin kişisel verilerini kaydeden kimseye </a:t>
            </a:r>
            <a:r>
              <a:rPr lang="tr-TR" b="1" dirty="0"/>
              <a:t>üç yıla kadar hapis cezası </a:t>
            </a:r>
            <a:r>
              <a:rPr lang="tr-TR" dirty="0"/>
              <a:t>verilebilecektir. Bu tür kişisel bilgilerin yer aldığı, profil hesaplarının, yine farklı kişilere yayılmasını sağlayanlarda cezai sorumluluk altına girebileceklerdir. Buna göre; kişisel bilgilerin yer aldığı bu profil hesapların veya grupların, hukuka aykırı olarak başka kişilere yayılmasını sağlayanlar TCK 136 gereği </a:t>
            </a:r>
            <a:r>
              <a:rPr lang="tr-TR" b="1" dirty="0"/>
              <a:t>bir yıldan dört yıla kadar </a:t>
            </a:r>
            <a:r>
              <a:rPr lang="tr-TR" dirty="0"/>
              <a:t>hapis cezasına mahkûm olabileceklerdir. </a:t>
            </a:r>
          </a:p>
        </p:txBody>
      </p:sp>
    </p:spTree>
    <p:extLst>
      <p:ext uri="{BB962C8B-B14F-4D97-AF65-F5344CB8AC3E}">
        <p14:creationId xmlns:p14="http://schemas.microsoft.com/office/powerpoint/2010/main" val="420799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Web Sayfaları Kullanılarak İşlenen Suçlar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700808"/>
            <a:ext cx="3784464" cy="4547592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Başkalarının adına web sayfası hazırlamak ve bu web sayfasının tanıtımı amacıyla başkalarına e-mail ve mesaj göndermek ve bu mesajlarda da mağdur olan şahsın telefon numaralarını vermek.</a:t>
            </a:r>
          </a:p>
        </p:txBody>
      </p:sp>
      <p:pic>
        <p:nvPicPr>
          <p:cNvPr id="5122" name="Picture 2" descr="http://ceylanmedia.com/style/images/art/web_tasari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4888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60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Web Sayfaları Kullanılarak İşlenen Suçlar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447800"/>
            <a:ext cx="3784464" cy="4800600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Sahte alışveriş siteleri kurarak kullanıcıları dolandırmak. </a:t>
            </a:r>
          </a:p>
          <a:p>
            <a:r>
              <a:rPr lang="tr-TR" dirty="0" smtClean="0"/>
              <a:t>Satışı yapılan ürünlere ait yanlış bilgiler verme.</a:t>
            </a:r>
          </a:p>
          <a:p>
            <a:r>
              <a:rPr lang="tr-TR" dirty="0" smtClean="0"/>
              <a:t>Müşteriye vaat edilen ürün yerine farklı ürün göndermek.</a:t>
            </a:r>
          </a:p>
        </p:txBody>
      </p:sp>
      <p:pic>
        <p:nvPicPr>
          <p:cNvPr id="6146" name="Picture 2" descr="http://3.bp.blogspot.com/-7Bn5rqJVBbQ/UDXyJImHdHI/AAAAAAAACQA/ZLbWMMdEK1E/s1600/NTERNE%257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76872"/>
            <a:ext cx="3789263" cy="274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Web Sayfaları Kullanılarak İşlenen Suçlar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Sosyal ağlar, forum ve video sitelerinde başkasına ait fotoğraf, video veya eserleri izinsiz paylaşmak.</a:t>
            </a:r>
          </a:p>
          <a:p>
            <a:r>
              <a:rPr lang="tr-TR" dirty="0" smtClean="0"/>
              <a:t>Devlet karşıtı gruplara ait içerikleri yayınlamak/paylaşmak.</a:t>
            </a:r>
            <a:endParaRPr lang="tr-TR" dirty="0"/>
          </a:p>
        </p:txBody>
      </p:sp>
      <p:pic>
        <p:nvPicPr>
          <p:cNvPr id="12290" name="Picture 2" descr="http://www.turkeyandroid.com/wp-content/themes/RengaWP/images/facebook-payla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952377"/>
            <a:ext cx="5759325" cy="74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38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Web Sayfaları Kullanılarak İşlenen Suçlar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772816"/>
            <a:ext cx="7498080" cy="4475584"/>
          </a:xfrm>
        </p:spPr>
        <p:txBody>
          <a:bodyPr/>
          <a:lstStyle/>
          <a:p>
            <a:r>
              <a:rPr lang="tr-TR" dirty="0"/>
              <a:t>İnternetten alışverişte kullanıcıların kredi kartı bilgilerini ele geçirmek.</a:t>
            </a:r>
          </a:p>
          <a:p>
            <a:endParaRPr lang="tr-TR" dirty="0"/>
          </a:p>
        </p:txBody>
      </p:sp>
      <p:pic>
        <p:nvPicPr>
          <p:cNvPr id="7170" name="Picture 2" descr="http://www.elcivics.com/credit_card_terminal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12976"/>
            <a:ext cx="3467100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88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Bilgisayarı veya Bilgileri Ele Geçirerek İşlenen Suçlar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Başkasına ait bilgisayara, ağa veya sisteme izinsiz girmek, bilgileri kopyalamak, silmek veya değiştirmek.</a:t>
            </a:r>
            <a:endParaRPr lang="tr-TR" dirty="0"/>
          </a:p>
        </p:txBody>
      </p:sp>
      <p:pic>
        <p:nvPicPr>
          <p:cNvPr id="8194" name="Picture 2" descr="http://www.drbaran.org/wp-content/uploads/2012/08/hack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60273"/>
            <a:ext cx="4811291" cy="320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53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Bilgilere İzinsiz Erişim Cezası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447800"/>
            <a:ext cx="4144504" cy="5077544"/>
          </a:xfrm>
        </p:spPr>
        <p:txBody>
          <a:bodyPr>
            <a:normAutofit/>
          </a:bodyPr>
          <a:lstStyle/>
          <a:p>
            <a:r>
              <a:rPr lang="tr-TR" dirty="0"/>
              <a:t>Bir bilişim sisteminin bütününe veya bir kısmına</a:t>
            </a:r>
            <a:r>
              <a:rPr lang="tr-TR" dirty="0" smtClean="0"/>
              <a:t>, hukuka </a:t>
            </a:r>
            <a:r>
              <a:rPr lang="tr-TR" dirty="0"/>
              <a:t>aykırı olarak giren ve orada kalmaya devam eden kimseye </a:t>
            </a:r>
            <a:r>
              <a:rPr lang="tr-TR" b="1" dirty="0"/>
              <a:t>bir yıla kadar hapis veya adli para cezası </a:t>
            </a:r>
            <a:r>
              <a:rPr lang="tr-TR" dirty="0"/>
              <a:t>verilir.</a:t>
            </a:r>
            <a:endParaRPr lang="tr-TR" dirty="0"/>
          </a:p>
        </p:txBody>
      </p:sp>
      <p:pic>
        <p:nvPicPr>
          <p:cNvPr id="9218" name="Picture 2" descr="http://www.medicalpracticetrends.com/wp/wp-content/uploads/2009/03/computer-h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907" y="2094800"/>
            <a:ext cx="3779912" cy="2508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03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Lisansız Yazılım ve İçeriklerin Kullanımı İle İlgili Suçlar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628800"/>
            <a:ext cx="7498080" cy="4619600"/>
          </a:xfrm>
        </p:spPr>
        <p:txBody>
          <a:bodyPr/>
          <a:lstStyle/>
          <a:p>
            <a:r>
              <a:rPr lang="tr-TR" dirty="0" smtClean="0"/>
              <a:t>Telif hakkı ile korunan yazılım, dosya, resim, fotoğraf, müzik, video klip ve film dosyalarını izinsiz indirmek, paylaşmak, tamamını veya bir kısmını kullanmak.</a:t>
            </a:r>
            <a:endParaRPr lang="tr-TR" dirty="0"/>
          </a:p>
        </p:txBody>
      </p:sp>
      <p:pic>
        <p:nvPicPr>
          <p:cNvPr id="10242" name="Picture 2" descr="http://blog.musikpitch.com/wp-content/uploads/2010/06/copyright-a-son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700380"/>
            <a:ext cx="3863752" cy="289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1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Çevrimiçi İletişim Sırasında İşlenen Suçlar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Sosyal ağlar, sohbet siteleri, forumlar gibi kullanıcıların birbirleriyle iletişim kurdukları sitelerde kişi ya da kuruluşa hakaret, küfür etmek veya aşağılayıcı ifadeler kullanmak.</a:t>
            </a:r>
            <a:endParaRPr lang="tr-TR" dirty="0"/>
          </a:p>
        </p:txBody>
      </p:sp>
      <p:pic>
        <p:nvPicPr>
          <p:cNvPr id="11266" name="Picture 2" descr="http://1.bp.blogspot.com/-a_pTpCCydCU/UH8M1EGWC2I/AAAAAAAABzU/aI1E7qb31O8/s1600/sevgili+facebook,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990842"/>
            <a:ext cx="4248472" cy="2650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98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Kredi Kartı, Kontör/TL Dolandırıcılığı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628800"/>
            <a:ext cx="3640448" cy="4619600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Telefon, e-posta ve çeşitli iletişim araçları kullanarak kişilerden kredi kartı bilgileri istemek.</a:t>
            </a:r>
          </a:p>
          <a:p>
            <a:r>
              <a:rPr lang="tr-TR" dirty="0" smtClean="0"/>
              <a:t>Tehdit veya şantaj yoluyla çeşitli hesaplara TL veya kontör yüklenmesini istemek.</a:t>
            </a:r>
            <a:endParaRPr lang="tr-TR" dirty="0"/>
          </a:p>
        </p:txBody>
      </p:sp>
      <p:pic>
        <p:nvPicPr>
          <p:cNvPr id="13314" name="Picture 2" descr="http://www.karshaberler.com/files/news/thumb/7a678e0eb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94240"/>
            <a:ext cx="3672408" cy="2301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94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79712" y="1916832"/>
            <a:ext cx="5729840" cy="3154362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Bilişim Suçlarına Karşı Alınabilecek Tedbirler</a:t>
            </a:r>
          </a:p>
        </p:txBody>
      </p:sp>
    </p:spTree>
    <p:extLst>
      <p:ext uri="{BB962C8B-B14F-4D97-AF65-F5344CB8AC3E}">
        <p14:creationId xmlns:p14="http://schemas.microsoft.com/office/powerpoint/2010/main" val="147704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Bilişim Suçlarına Karşı Alınabilecek Tedbirler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628800"/>
            <a:ext cx="7498080" cy="4619600"/>
          </a:xfrm>
        </p:spPr>
        <p:txBody>
          <a:bodyPr/>
          <a:lstStyle/>
          <a:p>
            <a:r>
              <a:rPr lang="tr-TR" dirty="0" smtClean="0"/>
              <a:t>Lisanssız yazılımlar ve içerikler (müzik, resim, fotoğraf video vs.) kullanmayın.</a:t>
            </a:r>
          </a:p>
          <a:p>
            <a:r>
              <a:rPr lang="tr-TR" dirty="0" smtClean="0"/>
              <a:t>Çeşitli yollarla kırılmış, içeriği değiştirilmiş veya güvenilir olmayan yazılımlar yüklemeyin.</a:t>
            </a:r>
          </a:p>
          <a:p>
            <a:pPr marL="82296" indent="0">
              <a:buNone/>
            </a:pPr>
            <a:endParaRPr lang="tr-TR" dirty="0" smtClean="0"/>
          </a:p>
        </p:txBody>
      </p:sp>
      <p:pic>
        <p:nvPicPr>
          <p:cNvPr id="15362" name="Picture 2" descr="http://nine.cdn-image.com/__media__/images/5/Software/SoftwareLicense-57467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348203"/>
            <a:ext cx="444817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2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Bilişim Suçlarına Karşı Alınabilecek Tedbirler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628800"/>
            <a:ext cx="3928480" cy="4619600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Bilgisayar sistemini korumaya yönelik </a:t>
            </a:r>
            <a:r>
              <a:rPr lang="tr-TR" dirty="0" err="1" smtClean="0"/>
              <a:t>antivirüs</a:t>
            </a:r>
            <a:r>
              <a:rPr lang="tr-TR" dirty="0" smtClean="0"/>
              <a:t>, güvenlik duvarı gibi yazılımlar kullanın ve mümkün olduğunca güncellemelerini yapın.</a:t>
            </a:r>
          </a:p>
          <a:p>
            <a:r>
              <a:rPr lang="tr-TR" dirty="0" smtClean="0"/>
              <a:t>Kullanılan yazılımların en güncel ve sorunsuz sürümlerini temin etmeye çalışın.</a:t>
            </a:r>
            <a:endParaRPr lang="tr-TR" dirty="0"/>
          </a:p>
        </p:txBody>
      </p:sp>
      <p:pic>
        <p:nvPicPr>
          <p:cNvPr id="16386" name="Picture 2" descr="http://internetbilgisayar.files.wordpress.com/2011/12/antivir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2033006"/>
            <a:ext cx="3710184" cy="306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15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Bilişim Suçlarına Karşı Alınabilecek Tedbirler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Telefon, e-posta vs. gibi yollarla sizden kişisel bilgilerinizi (ad, </a:t>
            </a:r>
            <a:r>
              <a:rPr lang="tr-TR" dirty="0" err="1" smtClean="0"/>
              <a:t>soyad</a:t>
            </a:r>
            <a:r>
              <a:rPr lang="tr-TR" dirty="0" smtClean="0"/>
              <a:t>, adres, telefon gibi), parolanızı ya da kredi kartı şifrenizi isteyenlere itibar etmeyin.</a:t>
            </a:r>
          </a:p>
          <a:p>
            <a:r>
              <a:rPr lang="tr-TR" dirty="0" smtClean="0"/>
              <a:t>Unutmayın hiçbir banka görevlisi size banka veya kredi kartı bilginizi sormaz!</a:t>
            </a:r>
            <a:endParaRPr lang="tr-TR" dirty="0"/>
          </a:p>
        </p:txBody>
      </p:sp>
      <p:pic>
        <p:nvPicPr>
          <p:cNvPr id="17410" name="Picture 2" descr="http://www.maziliguney.com/wp-content/uploads/2010/11/kredi-kar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81128"/>
            <a:ext cx="2926704" cy="195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64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Bilişim Suçlarına Karşı Alınabilecek Tedbirler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İnternet ortamında tanımadığınız veya şüphelendiğiniz kişilere kişisel ve özel bilgilerinizi vermeyin!</a:t>
            </a:r>
          </a:p>
          <a:p>
            <a:r>
              <a:rPr lang="tr-TR" dirty="0" smtClean="0"/>
              <a:t>Telif haklarıyla korunmuş içerikleri (müzik, film, oyun vs.) kesinlikle korsan olarak temin etmeyin, indirmeyin ve paylaşmayın!</a:t>
            </a:r>
          </a:p>
          <a:p>
            <a:endParaRPr lang="tr-TR" dirty="0" smtClean="0"/>
          </a:p>
        </p:txBody>
      </p:sp>
      <p:pic>
        <p:nvPicPr>
          <p:cNvPr id="28674" name="Picture 2" descr="http://cdn.pclabs.com.tr/wp-content/uploads/2010/12/Korsan-c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653136"/>
            <a:ext cx="4490864" cy="198346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47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Bilişim Suçlarına Karşı Alınabilecek Tedbirler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Sosyal ağlarda, forum ve sohbet yazılımlarında kişi veya kurumlara karşı küfür, hakaret veya aşağılayıcı sözler kullanmayın.</a:t>
            </a:r>
          </a:p>
          <a:p>
            <a:r>
              <a:rPr lang="tr-TR" dirty="0" smtClean="0"/>
              <a:t>Türkçe’mizi en güzel şekilde kullanmaya çalışın. </a:t>
            </a:r>
            <a:endParaRPr lang="tr-TR" dirty="0"/>
          </a:p>
        </p:txBody>
      </p:sp>
      <p:pic>
        <p:nvPicPr>
          <p:cNvPr id="29698" name="Picture 2" descr="http://www.theuksportsnetwork.com/wp-content/uploads/2010/07/roof-top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76860"/>
            <a:ext cx="3947195" cy="262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5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Bilişim Suçlarına Karşı Alınabilecek Tedbirler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Kimsenin e-posta ve çeşitli hesaplarına (</a:t>
            </a:r>
            <a:r>
              <a:rPr lang="tr-TR" dirty="0" err="1" smtClean="0"/>
              <a:t>facebook</a:t>
            </a:r>
            <a:r>
              <a:rPr lang="tr-TR" dirty="0" smtClean="0"/>
              <a:t>, </a:t>
            </a:r>
            <a:r>
              <a:rPr lang="tr-TR" dirty="0" err="1" smtClean="0"/>
              <a:t>twitter</a:t>
            </a:r>
            <a:r>
              <a:rPr lang="tr-TR" dirty="0"/>
              <a:t> </a:t>
            </a:r>
            <a:r>
              <a:rPr lang="tr-TR" dirty="0" smtClean="0"/>
              <a:t>vs.) giriş yapmaya, şifresini tahmin etme yoluyla ele geçirmeye çalışmayın!</a:t>
            </a:r>
          </a:p>
          <a:p>
            <a:r>
              <a:rPr lang="tr-TR" dirty="0" smtClean="0"/>
              <a:t>Sahte hesaplar oluşturmayın ve bu hesapları kullanarak paylaşımlar yapmayın!</a:t>
            </a:r>
            <a:endParaRPr lang="tr-TR" dirty="0"/>
          </a:p>
        </p:txBody>
      </p:sp>
      <p:pic>
        <p:nvPicPr>
          <p:cNvPr id="32770" name="Picture 2" descr="http://yasamteknolojileri.com/wp-content/uploads/2012/07/Aralar%C4%B1nda-Bir%C3%A7ok-Bankan%C4%B1nda-Bulundu%C4%9Fu-Facebook-Hesaplar%C4%B1-Hacklend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581128"/>
            <a:ext cx="3547120" cy="209818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29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Bilişim Suçlarına Karşı Alınabilecek Tedbirler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Başkasına ait bilgisayarı, interneti ve ağları izinsiz olarak kullanmayın, bilgileri silmeyin, değiştirmeyin veya kopyalamayın!</a:t>
            </a:r>
            <a:endParaRPr lang="tr-TR" dirty="0"/>
          </a:p>
        </p:txBody>
      </p:sp>
      <p:pic>
        <p:nvPicPr>
          <p:cNvPr id="31746" name="Picture 2" descr="http://static.ddmcdn.com/gif/wireless-network-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356992"/>
            <a:ext cx="4653136" cy="310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59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Kişisel Şifreler İle İlgili Öneriler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75656" y="1628800"/>
            <a:ext cx="5040560" cy="461960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Kişisel şifrelerini kesinlikle en yakınınız olsa dahi kimse ile </a:t>
            </a:r>
            <a:r>
              <a:rPr lang="tr-TR" b="1" dirty="0" smtClean="0"/>
              <a:t>paylaşmayın!</a:t>
            </a:r>
          </a:p>
          <a:p>
            <a:r>
              <a:rPr lang="tr-TR" dirty="0" smtClean="0"/>
              <a:t>Tüm hesaplarınızda aynı şifreyi </a:t>
            </a:r>
            <a:r>
              <a:rPr lang="tr-TR" b="1" dirty="0" smtClean="0"/>
              <a:t>kullanmayın!</a:t>
            </a:r>
          </a:p>
          <a:p>
            <a:r>
              <a:rPr lang="tr-TR" dirty="0" smtClean="0"/>
              <a:t>Şifrelerinizi hiçbir yere </a:t>
            </a:r>
            <a:r>
              <a:rPr lang="tr-TR" b="1" dirty="0" smtClean="0"/>
              <a:t>not etmeyin!</a:t>
            </a:r>
          </a:p>
          <a:p>
            <a:r>
              <a:rPr lang="tr-TR" dirty="0" smtClean="0"/>
              <a:t>Şifrelerinizi belirli aralıklar </a:t>
            </a:r>
            <a:r>
              <a:rPr lang="tr-TR" b="1" dirty="0" smtClean="0"/>
              <a:t>mutlaka</a:t>
            </a:r>
            <a:r>
              <a:rPr lang="tr-TR" dirty="0" smtClean="0"/>
              <a:t> değiştirin.</a:t>
            </a:r>
            <a:endParaRPr lang="tr-TR" dirty="0"/>
          </a:p>
        </p:txBody>
      </p:sp>
      <p:pic>
        <p:nvPicPr>
          <p:cNvPr id="18434" name="Picture 2" descr="http://cdn.techsling.com/wp-content/uploads/2010/03/strong-password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068960"/>
            <a:ext cx="2312073" cy="155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72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Kişisel Şifreler İle İlgili Öneriler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447800"/>
            <a:ext cx="4720568" cy="4800600"/>
          </a:xfrm>
        </p:spPr>
        <p:txBody>
          <a:bodyPr>
            <a:normAutofit fontScale="92500"/>
          </a:bodyPr>
          <a:lstStyle/>
          <a:p>
            <a:r>
              <a:rPr lang="tr-TR" dirty="0" smtClean="0"/>
              <a:t>Şifrenizi sosyal ağlar, sohbet yazılımları, siteler vs. aracılığı ile kimseye </a:t>
            </a:r>
            <a:r>
              <a:rPr lang="tr-TR" b="1" dirty="0" smtClean="0"/>
              <a:t>göndermeyin!</a:t>
            </a:r>
          </a:p>
          <a:p>
            <a:r>
              <a:rPr lang="tr-TR" dirty="0" smtClean="0"/>
              <a:t>Şifreler dışında daha güçlü giriş yöntemleri destekleyen bir sisteminiz varsa kullanın. Örneğin, parmak izi, yüz veya ses tanıma özellikleri.</a:t>
            </a:r>
            <a:endParaRPr lang="tr-TR" dirty="0"/>
          </a:p>
        </p:txBody>
      </p:sp>
      <p:pic>
        <p:nvPicPr>
          <p:cNvPr id="27650" name="Picture 2" descr="http://www.perkotek.com/pics/urun/BIGGER_urun_foto_1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51211"/>
            <a:ext cx="2966376" cy="251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2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Güvenli Şifre Oluşturma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557264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Şifrelerinizde kişisel bilgilerinize yer vermeyin. Örneğin, adınız, doğum tarihiniz veya kimlik numaranız.</a:t>
            </a:r>
          </a:p>
          <a:p>
            <a:endParaRPr lang="tr-TR" dirty="0"/>
          </a:p>
          <a:p>
            <a:r>
              <a:rPr lang="tr-TR" dirty="0">
                <a:latin typeface="Arial" pitchFamily="34" charset="0"/>
                <a:cs typeface="Arial" pitchFamily="34" charset="0"/>
              </a:rPr>
              <a:t>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li1999, 32423526655, 1986 gibi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http://www.vektograf.com/wp-content/uploads/2012/01/online-sif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001464"/>
            <a:ext cx="4320480" cy="2613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6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Güvenli Şifre Oluşturma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Şifrenizde ardışık sayılar, harfler kullanmayın.  Örneğin, 123456, 1234, </a:t>
            </a:r>
            <a:r>
              <a:rPr lang="tr-TR" dirty="0" err="1" smtClean="0"/>
              <a:t>abcd</a:t>
            </a:r>
            <a:r>
              <a:rPr lang="tr-TR" dirty="0" smtClean="0"/>
              <a:t> gibi.</a:t>
            </a:r>
          </a:p>
          <a:p>
            <a:endParaRPr lang="tr-TR" dirty="0"/>
          </a:p>
          <a:p>
            <a:r>
              <a:rPr lang="tr-TR" dirty="0" smtClean="0"/>
              <a:t>Tahmin edilmesi kolay </a:t>
            </a:r>
            <a:r>
              <a:rPr lang="tr-TR" dirty="0" err="1" smtClean="0"/>
              <a:t>yanyana</a:t>
            </a:r>
            <a:r>
              <a:rPr lang="tr-TR" dirty="0" smtClean="0"/>
              <a:t> bulunan tuşları kullanmayın. Örneğin, </a:t>
            </a:r>
            <a:r>
              <a:rPr lang="tr-TR" dirty="0" err="1" smtClean="0"/>
              <a:t>qwerty</a:t>
            </a:r>
            <a:r>
              <a:rPr lang="tr-TR" dirty="0" smtClean="0"/>
              <a:t>, </a:t>
            </a:r>
            <a:r>
              <a:rPr lang="tr-TR" dirty="0" err="1" smtClean="0"/>
              <a:t>asdf</a:t>
            </a:r>
            <a:r>
              <a:rPr lang="tr-TR" dirty="0" smtClean="0"/>
              <a:t> gibi.</a:t>
            </a:r>
            <a:endParaRPr lang="tr-TR" dirty="0"/>
          </a:p>
        </p:txBody>
      </p:sp>
      <p:pic>
        <p:nvPicPr>
          <p:cNvPr id="30722" name="Picture 2" descr="http://www.turkiyegazetesi.com/Resources/2012/9/21/23181_21092012170128_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797152"/>
            <a:ext cx="3410744" cy="189864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64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Dünyada En Çok Tercih Edilen Şifre 123456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844824"/>
            <a:ext cx="3424424" cy="4248472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Araştırmacılar, </a:t>
            </a:r>
            <a:r>
              <a:rPr lang="tr-TR" dirty="0" err="1"/>
              <a:t>Rockyou</a:t>
            </a:r>
            <a:r>
              <a:rPr lang="tr-TR" dirty="0"/>
              <a:t> adlı müzik sitesinde yer alan 32 milyon şifreyi incelediler. Araştırmanın sonucuna göre kullanıcılar en çok 123456 şifresini tercih ettiği ortaya çıktı.</a:t>
            </a:r>
          </a:p>
        </p:txBody>
      </p:sp>
      <p:pic>
        <p:nvPicPr>
          <p:cNvPr id="20482" name="Picture 2" descr="En%20Çok%20Kullanılan%2010%20&amp;Scedil;if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451" y="2060848"/>
            <a:ext cx="3593346" cy="3069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65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‘123456’lı </a:t>
            </a:r>
            <a:r>
              <a:rPr lang="tr-TR" b="1" dirty="0" smtClean="0"/>
              <a:t>Emniyet Şifresi Olur </a:t>
            </a:r>
            <a:r>
              <a:rPr lang="tr-TR" b="1" dirty="0"/>
              <a:t>mu</a:t>
            </a:r>
            <a:r>
              <a:rPr lang="tr-TR" b="1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Ankara Emniyet Müdürlüğü’nün dijital verilerini sakladığı sistemlerin şifrelerinden birinin “123456” olduğu, emniyet sitesini çökerten </a:t>
            </a:r>
            <a:r>
              <a:rPr lang="tr-TR" dirty="0" err="1"/>
              <a:t>RedHack</a:t>
            </a:r>
            <a:r>
              <a:rPr lang="tr-TR" dirty="0"/>
              <a:t> grubu tarafından ortaya çıkarıldı.</a:t>
            </a:r>
          </a:p>
          <a:p>
            <a:endParaRPr lang="tr-TR" dirty="0"/>
          </a:p>
        </p:txBody>
      </p:sp>
      <p:pic>
        <p:nvPicPr>
          <p:cNvPr id="21506" name="Picture 2" descr="‘123456’lı emniyet &amp;scedil;ifresi olur mu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77072"/>
            <a:ext cx="4399303" cy="246825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55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Güvenli Şifre Oluşturma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Şifreniz en az 7 basamaklı olsun.</a:t>
            </a:r>
          </a:p>
          <a:p>
            <a:r>
              <a:rPr lang="tr-TR" dirty="0" smtClean="0"/>
              <a:t>Mümkün olduğunda aşağıdaki karakterlerden içersin.</a:t>
            </a:r>
          </a:p>
          <a:p>
            <a:r>
              <a:rPr lang="tr-TR" dirty="0" smtClean="0"/>
              <a:t>Büyük/küçük harf (</a:t>
            </a:r>
            <a:r>
              <a:rPr lang="tr-TR" dirty="0" err="1" smtClean="0"/>
              <a:t>A,a</a:t>
            </a:r>
            <a:r>
              <a:rPr lang="tr-TR" dirty="0" smtClean="0"/>
              <a:t>…</a:t>
            </a:r>
            <a:r>
              <a:rPr lang="tr-TR" dirty="0" err="1" smtClean="0"/>
              <a:t>Z,z</a:t>
            </a:r>
            <a:r>
              <a:rPr lang="tr-TR" dirty="0" smtClean="0"/>
              <a:t>)</a:t>
            </a:r>
          </a:p>
          <a:p>
            <a:r>
              <a:rPr lang="tr-TR" dirty="0" smtClean="0"/>
              <a:t>Rakam (0-9)</a:t>
            </a:r>
          </a:p>
          <a:p>
            <a:r>
              <a:rPr lang="tr-TR" dirty="0" smtClean="0"/>
              <a:t>Noktalama (.,; gibi)</a:t>
            </a:r>
          </a:p>
          <a:p>
            <a:r>
              <a:rPr lang="tr-TR" dirty="0" smtClean="0"/>
              <a:t>Özel karakter (-!+ gibi)</a:t>
            </a:r>
            <a:endParaRPr lang="tr-TR" dirty="0"/>
          </a:p>
        </p:txBody>
      </p:sp>
      <p:pic>
        <p:nvPicPr>
          <p:cNvPr id="22530" name="Picture 2" descr="http://www.mytech.net23.net/css/wp-content/uploads/2012/08/strong-passwor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73016"/>
            <a:ext cx="2886075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72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Şifrelerin Kırılma Süreleri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447800"/>
            <a:ext cx="4576552" cy="4933528"/>
          </a:xfrm>
        </p:spPr>
        <p:txBody>
          <a:bodyPr>
            <a:normAutofit/>
          </a:bodyPr>
          <a:lstStyle/>
          <a:p>
            <a:r>
              <a:rPr lang="tr-TR" dirty="0"/>
              <a:t>Uzunluk: 6 karakter</a:t>
            </a:r>
            <a:br>
              <a:rPr lang="tr-TR" dirty="0"/>
            </a:br>
            <a:r>
              <a:rPr lang="tr-TR" dirty="0"/>
              <a:t>Küçük harf: 10 dakika</a:t>
            </a:r>
            <a:br>
              <a:rPr lang="tr-TR" dirty="0"/>
            </a:br>
            <a:r>
              <a:rPr lang="tr-TR" dirty="0"/>
              <a:t>Küçük harf ve büyük harf: 10 saat</a:t>
            </a:r>
            <a:br>
              <a:rPr lang="tr-TR" dirty="0"/>
            </a:br>
            <a:r>
              <a:rPr lang="tr-TR" dirty="0"/>
              <a:t>Küçük ve büyük harf, rakamlar, semboller: 18 gün</a:t>
            </a:r>
          </a:p>
        </p:txBody>
      </p:sp>
      <p:pic>
        <p:nvPicPr>
          <p:cNvPr id="23554" name="Picture 2" descr="http://50-57-64-107.static.cloud-ips.com/articles/wp-content/uploads/2009/10/passwor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72816"/>
            <a:ext cx="2575553" cy="3863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85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Şifrelerin Kırılma Süreleri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Uzunluk: 7 karakter</a:t>
            </a:r>
            <a:br>
              <a:rPr lang="tr-TR" dirty="0"/>
            </a:br>
            <a:r>
              <a:rPr lang="tr-TR" dirty="0"/>
              <a:t>Küçük harf: 4 saat</a:t>
            </a:r>
            <a:br>
              <a:rPr lang="tr-TR" dirty="0"/>
            </a:br>
            <a:r>
              <a:rPr lang="tr-TR" dirty="0"/>
              <a:t>Küçük harf ve büyük harf: 23 gün</a:t>
            </a:r>
            <a:br>
              <a:rPr lang="tr-TR" dirty="0"/>
            </a:br>
            <a:r>
              <a:rPr lang="tr-TR" dirty="0"/>
              <a:t>Küçük ve büyük harf, rakamlar, semboller: 4 yıl</a:t>
            </a:r>
          </a:p>
        </p:txBody>
      </p:sp>
      <p:pic>
        <p:nvPicPr>
          <p:cNvPr id="24578" name="Picture 2" descr="http://teknogle.com/wp-content/uploads/2012/08/%C5%9Fifre-kil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89040"/>
            <a:ext cx="3264188" cy="276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15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Şifrelerin Kırılma Süreleri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Uzunluk: 8 karakter</a:t>
            </a:r>
            <a:br>
              <a:rPr lang="tr-TR" dirty="0"/>
            </a:br>
            <a:r>
              <a:rPr lang="tr-TR" dirty="0"/>
              <a:t>Küçük harf: 4 gün</a:t>
            </a:r>
            <a:br>
              <a:rPr lang="tr-TR" dirty="0"/>
            </a:br>
            <a:r>
              <a:rPr lang="tr-TR" dirty="0"/>
              <a:t>Küçük harf ve büyük harf: 3 yıl</a:t>
            </a:r>
            <a:br>
              <a:rPr lang="tr-TR" dirty="0"/>
            </a:br>
            <a:r>
              <a:rPr lang="tr-TR" dirty="0"/>
              <a:t>Küçük ve büyük harf, rakamlar, semboller: 463 yıl</a:t>
            </a:r>
          </a:p>
        </p:txBody>
      </p:sp>
      <p:pic>
        <p:nvPicPr>
          <p:cNvPr id="25602" name="Picture 2" descr="http://www.yigithan.net/wp-content/uploads/sifre1-300x2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645024"/>
            <a:ext cx="3865612" cy="289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11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Şifrelerin Kırılma Süreleri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35608" y="1447800"/>
            <a:ext cx="3784464" cy="5077544"/>
          </a:xfrm>
        </p:spPr>
        <p:txBody>
          <a:bodyPr/>
          <a:lstStyle/>
          <a:p>
            <a:r>
              <a:rPr lang="tr-TR" dirty="0"/>
              <a:t>Uzunluk: 9 karakter</a:t>
            </a:r>
            <a:br>
              <a:rPr lang="tr-TR" dirty="0"/>
            </a:br>
            <a:r>
              <a:rPr lang="tr-TR" dirty="0"/>
              <a:t>Küçük harf: 4 ay</a:t>
            </a:r>
            <a:br>
              <a:rPr lang="tr-TR" dirty="0"/>
            </a:br>
            <a:r>
              <a:rPr lang="tr-TR" dirty="0"/>
              <a:t>Küçük harf ve büyük harf: 178 yıl</a:t>
            </a:r>
            <a:br>
              <a:rPr lang="tr-TR" dirty="0"/>
            </a:br>
            <a:r>
              <a:rPr lang="tr-TR" dirty="0"/>
              <a:t>Küçük ve büyük harf, rakamlar, semboller: 44,530 yıl</a:t>
            </a:r>
          </a:p>
        </p:txBody>
      </p:sp>
      <p:pic>
        <p:nvPicPr>
          <p:cNvPr id="26626" name="Picture 2" descr="http://www.bilgisayarkurdu.com/wp-content/uploads/2010/10/%C5%9Fif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2255556"/>
            <a:ext cx="3923928" cy="261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10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Bunları Unutmayın!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İnternet ortamında işlediğiniz suçlardan dolayı evinize kadar takip yapılabilir.</a:t>
            </a:r>
          </a:p>
          <a:p>
            <a:r>
              <a:rPr lang="tr-TR" dirty="0" smtClean="0"/>
              <a:t>Bilişim suçları hakkında yakınlarınızı mutlaka uyarın.</a:t>
            </a:r>
          </a:p>
          <a:p>
            <a:r>
              <a:rPr lang="tr-TR" dirty="0" smtClean="0"/>
              <a:t>Bir bilişim suçundan dolayı mağdur olursanız mutlaka 155 Polis İmdat Hattına </a:t>
            </a:r>
            <a:r>
              <a:rPr lang="tr-TR" dirty="0"/>
              <a:t>veya 155@iem.gov.tr </a:t>
            </a:r>
            <a:r>
              <a:rPr lang="tr-TR" dirty="0" smtClean="0"/>
              <a:t>adresine ihbarda bulunun!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111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Teşekkür ederim.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002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ündönümü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Gündönümü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ündönümü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137</TotalTime>
  <Words>1029</Words>
  <Application>Microsoft Office PowerPoint</Application>
  <PresentationFormat>Ekran Gösterisi (4:3)</PresentationFormat>
  <Paragraphs>98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38" baseType="lpstr">
      <vt:lpstr>Gündönümü</vt:lpstr>
      <vt:lpstr>BİLİŞİM SUÇLARI ve  ALINACAK TEDBİRLER</vt:lpstr>
      <vt:lpstr>Bilişim Suçu Nedir?</vt:lpstr>
      <vt:lpstr>Kullanıcı Hesapları İle İlgili Suçlar</vt:lpstr>
      <vt:lpstr>E-posta Ele Geçirme Cezası</vt:lpstr>
      <vt:lpstr>Bir Örnek: E-posta ele geçirmek 5 dk, cezası...</vt:lpstr>
      <vt:lpstr>Kullanıcı Hesapları İle İlgili Suçlar</vt:lpstr>
      <vt:lpstr>Sahte Hesap Oluşturma Cezası</vt:lpstr>
      <vt:lpstr>Web Sayfaları Kullanılarak İşlenen Suçlar</vt:lpstr>
      <vt:lpstr>Web Sayfaları Kullanılarak İşlenen Suçlar</vt:lpstr>
      <vt:lpstr>Web Sayfaları Kullanılarak İşlenen Suçlar</vt:lpstr>
      <vt:lpstr>Web Sayfaları Kullanılarak İşlenen Suçlar</vt:lpstr>
      <vt:lpstr>Bilgisayarı veya Bilgileri Ele Geçirerek İşlenen Suçlar</vt:lpstr>
      <vt:lpstr>Bilgilere İzinsiz Erişim Cezası </vt:lpstr>
      <vt:lpstr>Lisansız Yazılım ve İçeriklerin Kullanımı İle İlgili Suçlar</vt:lpstr>
      <vt:lpstr>Çevrimiçi İletişim Sırasında İşlenen Suçlar</vt:lpstr>
      <vt:lpstr>Kredi Kartı, Kontör/TL Dolandırıcılığı</vt:lpstr>
      <vt:lpstr>Bilişim Suçlarına Karşı Alınabilecek Tedbirler</vt:lpstr>
      <vt:lpstr>Bilişim Suçlarına Karşı Alınabilecek Tedbirler</vt:lpstr>
      <vt:lpstr>Bilişim Suçlarına Karşı Alınabilecek Tedbirler</vt:lpstr>
      <vt:lpstr>Bilişim Suçlarına Karşı Alınabilecek Tedbirler</vt:lpstr>
      <vt:lpstr>Bilişim Suçlarına Karşı Alınabilecek Tedbirler</vt:lpstr>
      <vt:lpstr>Bilişim Suçlarına Karşı Alınabilecek Tedbirler</vt:lpstr>
      <vt:lpstr>Bilişim Suçlarına Karşı Alınabilecek Tedbirler</vt:lpstr>
      <vt:lpstr>Bilişim Suçlarına Karşı Alınabilecek Tedbirler</vt:lpstr>
      <vt:lpstr>Kişisel Şifreler İle İlgili Öneriler</vt:lpstr>
      <vt:lpstr>Kişisel Şifreler İle İlgili Öneriler</vt:lpstr>
      <vt:lpstr>Güvenli Şifre Oluşturma</vt:lpstr>
      <vt:lpstr>Güvenli Şifre Oluşturma</vt:lpstr>
      <vt:lpstr>Dünyada En Çok Tercih Edilen Şifre 123456</vt:lpstr>
      <vt:lpstr>‘123456’lı Emniyet Şifresi Olur mu?</vt:lpstr>
      <vt:lpstr>Güvenli Şifre Oluşturma</vt:lpstr>
      <vt:lpstr>Şifrelerin Kırılma Süreleri</vt:lpstr>
      <vt:lpstr>Şifrelerin Kırılma Süreleri</vt:lpstr>
      <vt:lpstr>Şifrelerin Kırılma Süreleri</vt:lpstr>
      <vt:lpstr>Şifrelerin Kırılma Süreleri</vt:lpstr>
      <vt:lpstr>Bunları Unutmayın!</vt:lpstr>
      <vt:lpstr>Son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BİLİŞİM SUÇLARI</dc:title>
  <dc:creator>Ahmet</dc:creator>
  <cp:lastModifiedBy>Ahmet</cp:lastModifiedBy>
  <cp:revision>54</cp:revision>
  <dcterms:created xsi:type="dcterms:W3CDTF">2012-11-06T18:34:07Z</dcterms:created>
  <dcterms:modified xsi:type="dcterms:W3CDTF">2012-11-06T20:51:34Z</dcterms:modified>
</cp:coreProperties>
</file>