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3" r:id="rId1"/>
  </p:sldMasterIdLst>
  <p:sldIdLst>
    <p:sldId id="256" r:id="rId2"/>
    <p:sldId id="257" r:id="rId3"/>
    <p:sldId id="260" r:id="rId4"/>
    <p:sldId id="266" r:id="rId5"/>
    <p:sldId id="261" r:id="rId6"/>
    <p:sldId id="262" r:id="rId7"/>
    <p:sldId id="263" r:id="rId8"/>
    <p:sldId id="264" r:id="rId9"/>
    <p:sldId id="267" r:id="rId10"/>
    <p:sldId id="268" r:id="rId11"/>
    <p:sldId id="269" r:id="rId12"/>
    <p:sldId id="272" r:id="rId13"/>
    <p:sldId id="270" r:id="rId14"/>
    <p:sldId id="271"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6" r:id="rId36"/>
    <p:sldId id="258" r:id="rId37"/>
    <p:sldId id="259" r:id="rId38"/>
    <p:sldId id="265" r:id="rId39"/>
    <p:sldId id="293" r:id="rId40"/>
    <p:sldId id="294" r:id="rId41"/>
    <p:sldId id="295" r:id="rId4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630" autoAdjust="0"/>
    <p:restoredTop sz="94660"/>
  </p:normalViewPr>
  <p:slideViewPr>
    <p:cSldViewPr snapToGrid="0">
      <p:cViewPr varScale="1">
        <p:scale>
          <a:sx n="116" d="100"/>
          <a:sy n="116" d="100"/>
        </p:scale>
        <p:origin x="112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6430448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smtClean="0"/>
              <a:t>10/7/2013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324133398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pPr/>
              <a:t>10/7/2013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684517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smtClean="0"/>
              <a:t>10/7/2013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310615603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10/7/2013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2640219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10/7/2013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6289707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10/7/2013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2228481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tr-TR" smtClean="0"/>
              <a:t>Asıl başlık stili için tıklatın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42A54C80-263E-416B-A8E0-580EDEADCBDC}" type="datetimeFigureOut">
              <a:rPr lang="en-US" smtClean="0"/>
              <a:t>10/7/2013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417516951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pPr/>
              <a:t>10/7/2013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0263169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pPr/>
              <a:t>10/7/2013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1839786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tr-TR" smtClean="0"/>
              <a:t>Asıl başlık stili için tıklatın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pPr/>
              <a:t>10/7/2013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55436110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pPr/>
              <a:t>10/7/2013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920046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tr-TR" smtClean="0"/>
              <a:t>Asıl başlık stili için tıklatın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pPr/>
              <a:t>10/7/2013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57754866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tr-TR" smtClean="0"/>
              <a:t>Asıl başlık stili için tıklatın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pPr/>
              <a:t>10/7/2013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2952426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10/7/2013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126453269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8361622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10/7/2013</a:t>
            </a:fld>
            <a:endParaRPr lang="en-US" dirty="0"/>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84530279"/>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 id="2147483717" r:id="rId14"/>
    <p:sldLayoutId id="2147483718" r:id="rId15"/>
    <p:sldLayoutId id="2147483719" r:id="rId16"/>
  </p:sldLayoutIdLst>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biltek.info/"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927653" y="1103871"/>
            <a:ext cx="4131736" cy="2452695"/>
          </a:xfrm>
        </p:spPr>
        <p:txBody>
          <a:bodyPr/>
          <a:lstStyle/>
          <a:p>
            <a:pPr algn="ctr"/>
            <a:r>
              <a:rPr lang="tr-TR" dirty="0" smtClean="0"/>
              <a:t>DONANIM </a:t>
            </a:r>
            <a:br>
              <a:rPr lang="tr-TR" dirty="0" smtClean="0"/>
            </a:br>
            <a:r>
              <a:rPr lang="tr-TR" dirty="0" smtClean="0"/>
              <a:t>VE </a:t>
            </a:r>
            <a:br>
              <a:rPr lang="tr-TR" dirty="0" smtClean="0"/>
            </a:br>
            <a:r>
              <a:rPr lang="tr-TR" dirty="0" smtClean="0"/>
              <a:t>YAZILIM </a:t>
            </a:r>
            <a:endParaRPr lang="tr-TR" dirty="0"/>
          </a:p>
        </p:txBody>
      </p:sp>
      <p:pic>
        <p:nvPicPr>
          <p:cNvPr id="1026" name="Picture 2" descr="http://3.bp.blogspot.com/-lWlyEgEEanI/TWJS_nsKUgI/AAAAAAAAAAU/d7YqW3dXO8U/s200/hardware+computer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9378" y="4158436"/>
            <a:ext cx="1978126" cy="156272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testpreppractice.net/GRE/free-gre-downloads%5Cgre-softwa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1999" y="4038016"/>
            <a:ext cx="1803560" cy="1803560"/>
          </a:xfrm>
          <a:prstGeom prst="rect">
            <a:avLst/>
          </a:prstGeom>
          <a:noFill/>
          <a:extLst>
            <a:ext uri="{909E8E84-426E-40DD-AFC4-6F175D3DCCD1}">
              <a14:hiddenFill xmlns:a14="http://schemas.microsoft.com/office/drawing/2010/main">
                <a:solidFill>
                  <a:srgbClr val="FFFFFF"/>
                </a:solidFill>
              </a14:hiddenFill>
            </a:ext>
          </a:extLst>
        </p:spPr>
      </p:pic>
      <p:sp>
        <p:nvSpPr>
          <p:cNvPr id="3" name="Metin kutusu 2"/>
          <p:cNvSpPr txBox="1"/>
          <p:nvPr/>
        </p:nvSpPr>
        <p:spPr>
          <a:xfrm>
            <a:off x="106043" y="6333033"/>
            <a:ext cx="2719708" cy="461665"/>
          </a:xfrm>
          <a:prstGeom prst="rect">
            <a:avLst/>
          </a:prstGeom>
          <a:noFill/>
        </p:spPr>
        <p:txBody>
          <a:bodyPr wrap="square" rtlCol="0">
            <a:spAutoFit/>
          </a:bodyPr>
          <a:lstStyle/>
          <a:p>
            <a:r>
              <a:rPr lang="tr-TR" sz="1200" dirty="0" smtClean="0"/>
              <a:t>Ahmet SOYARSLAN</a:t>
            </a:r>
          </a:p>
          <a:p>
            <a:r>
              <a:rPr lang="tr-TR" sz="1200" dirty="0" smtClean="0">
                <a:solidFill>
                  <a:schemeClr val="tx1">
                    <a:lumMod val="95000"/>
                    <a:lumOff val="5000"/>
                  </a:schemeClr>
                </a:solidFill>
                <a:hlinkClick r:id="rId4"/>
              </a:rPr>
              <a:t>biltek.info</a:t>
            </a:r>
            <a:endParaRPr lang="tr-TR" sz="1200" dirty="0">
              <a:solidFill>
                <a:schemeClr val="tx1">
                  <a:lumMod val="95000"/>
                  <a:lumOff val="5000"/>
                </a:schemeClr>
              </a:solidFill>
            </a:endParaRPr>
          </a:p>
        </p:txBody>
      </p:sp>
    </p:spTree>
    <p:extLst>
      <p:ext uri="{BB962C8B-B14F-4D97-AF65-F5344CB8AC3E}">
        <p14:creationId xmlns:p14="http://schemas.microsoft.com/office/powerpoint/2010/main" val="344680521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Donanım Nedir?</a:t>
            </a:r>
            <a:endParaRPr lang="tr-TR" dirty="0"/>
          </a:p>
        </p:txBody>
      </p:sp>
      <p:sp>
        <p:nvSpPr>
          <p:cNvPr id="3" name="İçerik Yer Tutucusu 2"/>
          <p:cNvSpPr>
            <a:spLocks noGrp="1"/>
          </p:cNvSpPr>
          <p:nvPr>
            <p:ph idx="1"/>
          </p:nvPr>
        </p:nvSpPr>
        <p:spPr>
          <a:xfrm>
            <a:off x="609599" y="2160591"/>
            <a:ext cx="6604001" cy="1497009"/>
          </a:xfrm>
        </p:spPr>
        <p:txBody>
          <a:bodyPr/>
          <a:lstStyle/>
          <a:p>
            <a:r>
              <a:rPr lang="tr-TR" dirty="0" smtClean="0"/>
              <a:t>Bilgisayarın </a:t>
            </a:r>
            <a:r>
              <a:rPr lang="tr-TR" dirty="0"/>
              <a:t>gözle görülebilen </a:t>
            </a:r>
            <a:r>
              <a:rPr lang="tr-TR" dirty="0" smtClean="0"/>
              <a:t>ve elle </a:t>
            </a:r>
            <a:r>
              <a:rPr lang="tr-TR" dirty="0"/>
              <a:t>tutulabilen </a:t>
            </a:r>
            <a:r>
              <a:rPr lang="tr-TR" dirty="0" smtClean="0"/>
              <a:t>kısımlarına donanım denir.</a:t>
            </a:r>
          </a:p>
          <a:p>
            <a:r>
              <a:rPr lang="tr-TR" dirty="0" smtClean="0"/>
              <a:t>Örneğin, ekran</a:t>
            </a:r>
            <a:r>
              <a:rPr lang="tr-TR" dirty="0"/>
              <a:t>, klavye, sabit </a:t>
            </a:r>
            <a:r>
              <a:rPr lang="tr-TR" dirty="0" smtClean="0"/>
              <a:t>disk, </a:t>
            </a:r>
            <a:r>
              <a:rPr lang="tr-TR" dirty="0" smtClean="0"/>
              <a:t>fare</a:t>
            </a:r>
            <a:r>
              <a:rPr lang="tr-TR" dirty="0"/>
              <a:t>, </a:t>
            </a:r>
            <a:r>
              <a:rPr lang="tr-TR" dirty="0" smtClean="0"/>
              <a:t>yazıcı gibi..</a:t>
            </a:r>
            <a:endParaRPr lang="tr-TR" dirty="0"/>
          </a:p>
        </p:txBody>
      </p:sp>
      <p:pic>
        <p:nvPicPr>
          <p:cNvPr id="2050" name="Picture 2" descr="http://computerbasicsebook.com/wp-content/uploads/2010/09/computer-hardwa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0637" y="3769931"/>
            <a:ext cx="3745635" cy="24721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915055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 calcmode="lin" valueType="num">
                                      <p:cBhvr>
                                        <p:cTn id="12" dur="500" fill="hold"/>
                                        <p:tgtEl>
                                          <p:spTgt spid="2050"/>
                                        </p:tgtEl>
                                        <p:attrNameLst>
                                          <p:attrName>ppt_w</p:attrName>
                                        </p:attrNameLst>
                                      </p:cBhvr>
                                      <p:tavLst>
                                        <p:tav tm="0">
                                          <p:val>
                                            <p:fltVal val="0"/>
                                          </p:val>
                                        </p:tav>
                                        <p:tav tm="100000">
                                          <p:val>
                                            <p:strVal val="#ppt_w"/>
                                          </p:val>
                                        </p:tav>
                                      </p:tavLst>
                                    </p:anim>
                                    <p:anim calcmode="lin" valueType="num">
                                      <p:cBhvr>
                                        <p:cTn id="13" dur="500" fill="hold"/>
                                        <p:tgtEl>
                                          <p:spTgt spid="2050"/>
                                        </p:tgtEl>
                                        <p:attrNameLst>
                                          <p:attrName>ppt_h</p:attrName>
                                        </p:attrNameLst>
                                      </p:cBhvr>
                                      <p:tavLst>
                                        <p:tav tm="0">
                                          <p:val>
                                            <p:fltVal val="0"/>
                                          </p:val>
                                        </p:tav>
                                        <p:tav tm="100000">
                                          <p:val>
                                            <p:strVal val="#ppt_h"/>
                                          </p:val>
                                        </p:tav>
                                      </p:tavLst>
                                    </p:anim>
                                    <p:animEffect transition="in" filter="fade">
                                      <p:cBhvr>
                                        <p:cTn id="14" dur="500"/>
                                        <p:tgtEl>
                                          <p:spTgt spid="2050"/>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1000"/>
                                        <p:tgtEl>
                                          <p:spTgt spid="3">
                                            <p:txEl>
                                              <p:pRg st="1" end="1"/>
                                            </p:txEl>
                                          </p:spTgt>
                                        </p:tgtEl>
                                      </p:cBhvr>
                                    </p:animEffect>
                                    <p:anim calcmode="lin" valueType="num">
                                      <p:cBhvr>
                                        <p:cTn id="2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Bilgisayar Donanımları</a:t>
            </a:r>
            <a:endParaRPr lang="tr-TR" dirty="0"/>
          </a:p>
        </p:txBody>
      </p:sp>
      <p:pic>
        <p:nvPicPr>
          <p:cNvPr id="5122" name="Picture 2" descr="http://computerchroniclestv.com/wp-content/uploads/2012/07/Pc-Hardware-Components-and-Accessori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6603" y="3051175"/>
            <a:ext cx="4583698" cy="3316511"/>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609599" y="1739900"/>
            <a:ext cx="6347713" cy="1549401"/>
          </a:xfrm>
        </p:spPr>
        <p:txBody>
          <a:bodyPr>
            <a:normAutofit lnSpcReduction="10000"/>
          </a:bodyPr>
          <a:lstStyle/>
          <a:p>
            <a:r>
              <a:rPr lang="tr-TR" dirty="0" smtClean="0"/>
              <a:t>Donanımlar, kasanın dışında olabileceği gibi içerisinde de yer alabilir.</a:t>
            </a:r>
          </a:p>
          <a:p>
            <a:r>
              <a:rPr lang="tr-TR" dirty="0" smtClean="0"/>
              <a:t>Kasa içerisinde yer alan donanımlara «dahili donanım» kasa dışında kalan donanımlara ise «harici donanım» denir.</a:t>
            </a:r>
          </a:p>
        </p:txBody>
      </p:sp>
    </p:spTree>
    <p:extLst>
      <p:ext uri="{BB962C8B-B14F-4D97-AF65-F5344CB8AC3E}">
        <p14:creationId xmlns:p14="http://schemas.microsoft.com/office/powerpoint/2010/main" val="123296972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5122"/>
                                        </p:tgtEl>
                                        <p:attrNameLst>
                                          <p:attrName>style.visibility</p:attrName>
                                        </p:attrNameLst>
                                      </p:cBhvr>
                                      <p:to>
                                        <p:strVal val="visible"/>
                                      </p:to>
                                    </p:set>
                                    <p:anim calcmode="lin" valueType="num">
                                      <p:cBhvr>
                                        <p:cTn id="12" dur="500" fill="hold"/>
                                        <p:tgtEl>
                                          <p:spTgt spid="5122"/>
                                        </p:tgtEl>
                                        <p:attrNameLst>
                                          <p:attrName>ppt_w</p:attrName>
                                        </p:attrNameLst>
                                      </p:cBhvr>
                                      <p:tavLst>
                                        <p:tav tm="0">
                                          <p:val>
                                            <p:fltVal val="0"/>
                                          </p:val>
                                        </p:tav>
                                        <p:tav tm="100000">
                                          <p:val>
                                            <p:strVal val="#ppt_w"/>
                                          </p:val>
                                        </p:tav>
                                      </p:tavLst>
                                    </p:anim>
                                    <p:anim calcmode="lin" valueType="num">
                                      <p:cBhvr>
                                        <p:cTn id="13" dur="500" fill="hold"/>
                                        <p:tgtEl>
                                          <p:spTgt spid="5122"/>
                                        </p:tgtEl>
                                        <p:attrNameLst>
                                          <p:attrName>ppt_h</p:attrName>
                                        </p:attrNameLst>
                                      </p:cBhvr>
                                      <p:tavLst>
                                        <p:tav tm="0">
                                          <p:val>
                                            <p:fltVal val="0"/>
                                          </p:val>
                                        </p:tav>
                                        <p:tav tm="100000">
                                          <p:val>
                                            <p:strVal val="#ppt_h"/>
                                          </p:val>
                                        </p:tav>
                                      </p:tavLst>
                                    </p:anim>
                                    <p:animEffect transition="in" filter="fade">
                                      <p:cBhvr>
                                        <p:cTn id="14" dur="500"/>
                                        <p:tgtEl>
                                          <p:spTgt spid="512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1000"/>
                                        <p:tgtEl>
                                          <p:spTgt spid="3">
                                            <p:txEl>
                                              <p:pRg st="1" end="1"/>
                                            </p:txEl>
                                          </p:spTgt>
                                        </p:tgtEl>
                                      </p:cBhvr>
                                    </p:animEffect>
                                    <p:anim calcmode="lin" valueType="num">
                                      <p:cBhvr>
                                        <p:cTn id="2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Harici Donanım Birimleri</a:t>
            </a:r>
            <a:endParaRPr lang="tr-TR" dirty="0"/>
          </a:p>
        </p:txBody>
      </p:sp>
      <p:sp>
        <p:nvSpPr>
          <p:cNvPr id="3" name="İçerik Yer Tutucusu 2"/>
          <p:cNvSpPr>
            <a:spLocks noGrp="1"/>
          </p:cNvSpPr>
          <p:nvPr>
            <p:ph idx="1"/>
          </p:nvPr>
        </p:nvSpPr>
        <p:spPr>
          <a:xfrm>
            <a:off x="609599" y="1841500"/>
            <a:ext cx="6502401" cy="965201"/>
          </a:xfrm>
        </p:spPr>
        <p:txBody>
          <a:bodyPr/>
          <a:lstStyle/>
          <a:p>
            <a:r>
              <a:rPr lang="tr-TR" dirty="0"/>
              <a:t>Şimdi genel olarak </a:t>
            </a:r>
            <a:r>
              <a:rPr lang="tr-TR" dirty="0" smtClean="0"/>
              <a:t>bilgisayar kasasının dışında </a:t>
            </a:r>
            <a:r>
              <a:rPr lang="tr-TR" dirty="0"/>
              <a:t>bulunan bazı donanımları inceleyelim</a:t>
            </a:r>
            <a:r>
              <a:rPr lang="tr-TR" dirty="0" smtClean="0"/>
              <a:t>.</a:t>
            </a:r>
            <a:endParaRPr lang="tr-TR" dirty="0"/>
          </a:p>
        </p:txBody>
      </p:sp>
      <p:pic>
        <p:nvPicPr>
          <p:cNvPr id="1026" name="Picture 2" descr="http://www.tecmanhelp.com/images/peripheral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8755" y="3056862"/>
            <a:ext cx="3810000" cy="3086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769105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 calcmode="lin" valueType="num">
                                      <p:cBhvr>
                                        <p:cTn id="12" dur="500" fill="hold"/>
                                        <p:tgtEl>
                                          <p:spTgt spid="1026"/>
                                        </p:tgtEl>
                                        <p:attrNameLst>
                                          <p:attrName>ppt_w</p:attrName>
                                        </p:attrNameLst>
                                      </p:cBhvr>
                                      <p:tavLst>
                                        <p:tav tm="0">
                                          <p:val>
                                            <p:fltVal val="0"/>
                                          </p:val>
                                        </p:tav>
                                        <p:tav tm="100000">
                                          <p:val>
                                            <p:strVal val="#ppt_w"/>
                                          </p:val>
                                        </p:tav>
                                      </p:tavLst>
                                    </p:anim>
                                    <p:anim calcmode="lin" valueType="num">
                                      <p:cBhvr>
                                        <p:cTn id="13" dur="500" fill="hold"/>
                                        <p:tgtEl>
                                          <p:spTgt spid="1026"/>
                                        </p:tgtEl>
                                        <p:attrNameLst>
                                          <p:attrName>ppt_h</p:attrName>
                                        </p:attrNameLst>
                                      </p:cBhvr>
                                      <p:tavLst>
                                        <p:tav tm="0">
                                          <p:val>
                                            <p:fltVal val="0"/>
                                          </p:val>
                                        </p:tav>
                                        <p:tav tm="100000">
                                          <p:val>
                                            <p:strVal val="#ppt_h"/>
                                          </p:val>
                                        </p:tav>
                                      </p:tavLst>
                                    </p:anim>
                                    <p:animEffect transition="in" filter="fade">
                                      <p:cBhvr>
                                        <p:cTn id="14" dur="500"/>
                                        <p:tgtEl>
                                          <p:spTgt spid="1026"/>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Fare</a:t>
            </a:r>
            <a:endParaRPr lang="tr-TR" dirty="0"/>
          </a:p>
        </p:txBody>
      </p:sp>
      <p:sp>
        <p:nvSpPr>
          <p:cNvPr id="3" name="İçerik Yer Tutucusu 2"/>
          <p:cNvSpPr>
            <a:spLocks noGrp="1"/>
          </p:cNvSpPr>
          <p:nvPr>
            <p:ph idx="1"/>
          </p:nvPr>
        </p:nvSpPr>
        <p:spPr>
          <a:xfrm>
            <a:off x="609599" y="2160590"/>
            <a:ext cx="3225801" cy="3880773"/>
          </a:xfrm>
        </p:spPr>
        <p:txBody>
          <a:bodyPr/>
          <a:lstStyle/>
          <a:p>
            <a:r>
              <a:rPr lang="tr-TR" dirty="0" smtClean="0"/>
              <a:t>İşaretçi olarak da bilinir. Ekrandaki ok işaretini yani </a:t>
            </a:r>
            <a:r>
              <a:rPr lang="tr-TR" b="1" dirty="0" smtClean="0"/>
              <a:t>imleci</a:t>
            </a:r>
            <a:r>
              <a:rPr lang="tr-TR" dirty="0" smtClean="0"/>
              <a:t> hareket ettirmeye yarar.</a:t>
            </a:r>
          </a:p>
          <a:p>
            <a:r>
              <a:rPr lang="tr-TR" dirty="0" smtClean="0"/>
              <a:t>Kablosuz veya kablolu olabilir.</a:t>
            </a:r>
          </a:p>
          <a:p>
            <a:r>
              <a:rPr lang="tr-TR" dirty="0" smtClean="0"/>
              <a:t>Günümüzde optik ve lazer fareler </a:t>
            </a:r>
            <a:r>
              <a:rPr lang="tr-TR" dirty="0" smtClean="0"/>
              <a:t>kullanılır.</a:t>
            </a:r>
            <a:endParaRPr lang="tr-TR" dirty="0" smtClean="0"/>
          </a:p>
        </p:txBody>
      </p:sp>
      <p:pic>
        <p:nvPicPr>
          <p:cNvPr id="6146" name="Picture 2" descr="http://www.lgblog.co.uk/wp-content/uploads/2011/08/LG-Scanner-Mouse-LSM-10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29804" y="2160590"/>
            <a:ext cx="2700508" cy="2798763"/>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31.media.tumblr.com/avatar_41367e9740b8_12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1230" y="5304762"/>
            <a:ext cx="1219200" cy="1219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007906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6146"/>
                                        </p:tgtEl>
                                        <p:attrNameLst>
                                          <p:attrName>style.visibility</p:attrName>
                                        </p:attrNameLst>
                                      </p:cBhvr>
                                      <p:to>
                                        <p:strVal val="visible"/>
                                      </p:to>
                                    </p:set>
                                    <p:anim calcmode="lin" valueType="num">
                                      <p:cBhvr>
                                        <p:cTn id="12" dur="500" fill="hold"/>
                                        <p:tgtEl>
                                          <p:spTgt spid="6146"/>
                                        </p:tgtEl>
                                        <p:attrNameLst>
                                          <p:attrName>ppt_w</p:attrName>
                                        </p:attrNameLst>
                                      </p:cBhvr>
                                      <p:tavLst>
                                        <p:tav tm="0">
                                          <p:val>
                                            <p:fltVal val="0"/>
                                          </p:val>
                                        </p:tav>
                                        <p:tav tm="100000">
                                          <p:val>
                                            <p:strVal val="#ppt_w"/>
                                          </p:val>
                                        </p:tav>
                                      </p:tavLst>
                                    </p:anim>
                                    <p:anim calcmode="lin" valueType="num">
                                      <p:cBhvr>
                                        <p:cTn id="13" dur="500" fill="hold"/>
                                        <p:tgtEl>
                                          <p:spTgt spid="6146"/>
                                        </p:tgtEl>
                                        <p:attrNameLst>
                                          <p:attrName>ppt_h</p:attrName>
                                        </p:attrNameLst>
                                      </p:cBhvr>
                                      <p:tavLst>
                                        <p:tav tm="0">
                                          <p:val>
                                            <p:fltVal val="0"/>
                                          </p:val>
                                        </p:tav>
                                        <p:tav tm="100000">
                                          <p:val>
                                            <p:strVal val="#ppt_h"/>
                                          </p:val>
                                        </p:tav>
                                      </p:tavLst>
                                    </p:anim>
                                    <p:animEffect transition="in" filter="fade">
                                      <p:cBhvr>
                                        <p:cTn id="14" dur="500"/>
                                        <p:tgtEl>
                                          <p:spTgt spid="6146"/>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6148"/>
                                        </p:tgtEl>
                                        <p:attrNameLst>
                                          <p:attrName>style.visibility</p:attrName>
                                        </p:attrNameLst>
                                      </p:cBhvr>
                                      <p:to>
                                        <p:strVal val="visible"/>
                                      </p:to>
                                    </p:set>
                                    <p:anim calcmode="lin" valueType="num">
                                      <p:cBhvr>
                                        <p:cTn id="19" dur="500" fill="hold"/>
                                        <p:tgtEl>
                                          <p:spTgt spid="6148"/>
                                        </p:tgtEl>
                                        <p:attrNameLst>
                                          <p:attrName>ppt_w</p:attrName>
                                        </p:attrNameLst>
                                      </p:cBhvr>
                                      <p:tavLst>
                                        <p:tav tm="0">
                                          <p:val>
                                            <p:fltVal val="0"/>
                                          </p:val>
                                        </p:tav>
                                        <p:tav tm="100000">
                                          <p:val>
                                            <p:strVal val="#ppt_w"/>
                                          </p:val>
                                        </p:tav>
                                      </p:tavLst>
                                    </p:anim>
                                    <p:anim calcmode="lin" valueType="num">
                                      <p:cBhvr>
                                        <p:cTn id="20" dur="500" fill="hold"/>
                                        <p:tgtEl>
                                          <p:spTgt spid="6148"/>
                                        </p:tgtEl>
                                        <p:attrNameLst>
                                          <p:attrName>ppt_h</p:attrName>
                                        </p:attrNameLst>
                                      </p:cBhvr>
                                      <p:tavLst>
                                        <p:tav tm="0">
                                          <p:val>
                                            <p:fltVal val="0"/>
                                          </p:val>
                                        </p:tav>
                                        <p:tav tm="100000">
                                          <p:val>
                                            <p:strVal val="#ppt_h"/>
                                          </p:val>
                                        </p:tav>
                                      </p:tavLst>
                                    </p:anim>
                                    <p:animEffect transition="in" filter="fade">
                                      <p:cBhvr>
                                        <p:cTn id="21" dur="500"/>
                                        <p:tgtEl>
                                          <p:spTgt spid="6148"/>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0" end="0"/>
                                            </p:txEl>
                                          </p:spTgt>
                                        </p:tgtEl>
                                        <p:attrNameLst>
                                          <p:attrName>style.visibility</p:attrName>
                                        </p:attrNameLst>
                                      </p:cBhvr>
                                      <p:to>
                                        <p:strVal val="visible"/>
                                      </p:to>
                                    </p:set>
                                    <p:animEffect transition="in" filter="fade">
                                      <p:cBhvr>
                                        <p:cTn id="26" dur="1000"/>
                                        <p:tgtEl>
                                          <p:spTgt spid="3">
                                            <p:txEl>
                                              <p:pRg st="0" end="0"/>
                                            </p:txEl>
                                          </p:spTgt>
                                        </p:tgtEl>
                                      </p:cBhvr>
                                    </p:animEffect>
                                    <p:anim calcmode="lin" valueType="num">
                                      <p:cBhvr>
                                        <p:cTn id="2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1" end="1"/>
                                            </p:txEl>
                                          </p:spTgt>
                                        </p:tgtEl>
                                        <p:attrNameLst>
                                          <p:attrName>style.visibility</p:attrName>
                                        </p:attrNameLst>
                                      </p:cBhvr>
                                      <p:to>
                                        <p:strVal val="visible"/>
                                      </p:to>
                                    </p:set>
                                    <p:animEffect transition="in" filter="fade">
                                      <p:cBhvr>
                                        <p:cTn id="33" dur="1000"/>
                                        <p:tgtEl>
                                          <p:spTgt spid="3">
                                            <p:txEl>
                                              <p:pRg st="1" end="1"/>
                                            </p:txEl>
                                          </p:spTgt>
                                        </p:tgtEl>
                                      </p:cBhvr>
                                    </p:animEffect>
                                    <p:anim calcmode="lin" valueType="num">
                                      <p:cBhvr>
                                        <p:cTn id="3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2" end="2"/>
                                            </p:txEl>
                                          </p:spTgt>
                                        </p:tgtEl>
                                        <p:attrNameLst>
                                          <p:attrName>style.visibility</p:attrName>
                                        </p:attrNameLst>
                                      </p:cBhvr>
                                      <p:to>
                                        <p:strVal val="visible"/>
                                      </p:to>
                                    </p:set>
                                    <p:animEffect transition="in" filter="fade">
                                      <p:cBhvr>
                                        <p:cTn id="40" dur="1000"/>
                                        <p:tgtEl>
                                          <p:spTgt spid="3">
                                            <p:txEl>
                                              <p:pRg st="2" end="2"/>
                                            </p:txEl>
                                          </p:spTgt>
                                        </p:tgtEl>
                                      </p:cBhvr>
                                    </p:animEffect>
                                    <p:anim calcmode="lin" valueType="num">
                                      <p:cBhvr>
                                        <p:cTn id="4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Klavye</a:t>
            </a:r>
            <a:endParaRPr lang="tr-TR" dirty="0"/>
          </a:p>
        </p:txBody>
      </p:sp>
      <p:sp>
        <p:nvSpPr>
          <p:cNvPr id="3" name="İçerik Yer Tutucusu 2"/>
          <p:cNvSpPr>
            <a:spLocks noGrp="1"/>
          </p:cNvSpPr>
          <p:nvPr>
            <p:ph idx="1"/>
          </p:nvPr>
        </p:nvSpPr>
        <p:spPr>
          <a:xfrm>
            <a:off x="609599" y="1778000"/>
            <a:ext cx="6347713" cy="1712253"/>
          </a:xfrm>
        </p:spPr>
        <p:txBody>
          <a:bodyPr/>
          <a:lstStyle/>
          <a:p>
            <a:r>
              <a:rPr lang="tr-TR" dirty="0" smtClean="0"/>
              <a:t>Bilgisayara bilgi girmemizi sağlayan daktilo benzeri donanımdır.</a:t>
            </a:r>
          </a:p>
          <a:p>
            <a:r>
              <a:rPr lang="tr-TR" dirty="0" smtClean="0"/>
              <a:t>Klavye üst sol köşedeki hangi alfabe tuşu ile başlamışsa o harf ile adlandırılır. Örneğin F klavye, Q klavye gibi..</a:t>
            </a:r>
            <a:endParaRPr lang="tr-TR" dirty="0"/>
          </a:p>
        </p:txBody>
      </p:sp>
      <p:pic>
        <p:nvPicPr>
          <p:cNvPr id="7170" name="Picture 2" descr="http://www.cesurbilgisayar.com/galeri/donanim/klavy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8575" y="3490253"/>
            <a:ext cx="4552950" cy="2781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824662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7170"/>
                                        </p:tgtEl>
                                        <p:attrNameLst>
                                          <p:attrName>style.visibility</p:attrName>
                                        </p:attrNameLst>
                                      </p:cBhvr>
                                      <p:to>
                                        <p:strVal val="visible"/>
                                      </p:to>
                                    </p:set>
                                    <p:anim calcmode="lin" valueType="num">
                                      <p:cBhvr>
                                        <p:cTn id="12" dur="500" fill="hold"/>
                                        <p:tgtEl>
                                          <p:spTgt spid="7170"/>
                                        </p:tgtEl>
                                        <p:attrNameLst>
                                          <p:attrName>ppt_w</p:attrName>
                                        </p:attrNameLst>
                                      </p:cBhvr>
                                      <p:tavLst>
                                        <p:tav tm="0">
                                          <p:val>
                                            <p:fltVal val="0"/>
                                          </p:val>
                                        </p:tav>
                                        <p:tav tm="100000">
                                          <p:val>
                                            <p:strVal val="#ppt_w"/>
                                          </p:val>
                                        </p:tav>
                                      </p:tavLst>
                                    </p:anim>
                                    <p:anim calcmode="lin" valueType="num">
                                      <p:cBhvr>
                                        <p:cTn id="13" dur="500" fill="hold"/>
                                        <p:tgtEl>
                                          <p:spTgt spid="7170"/>
                                        </p:tgtEl>
                                        <p:attrNameLst>
                                          <p:attrName>ppt_h</p:attrName>
                                        </p:attrNameLst>
                                      </p:cBhvr>
                                      <p:tavLst>
                                        <p:tav tm="0">
                                          <p:val>
                                            <p:fltVal val="0"/>
                                          </p:val>
                                        </p:tav>
                                        <p:tav tm="100000">
                                          <p:val>
                                            <p:strVal val="#ppt_h"/>
                                          </p:val>
                                        </p:tav>
                                      </p:tavLst>
                                    </p:anim>
                                    <p:animEffect transition="in" filter="fade">
                                      <p:cBhvr>
                                        <p:cTn id="14" dur="500"/>
                                        <p:tgtEl>
                                          <p:spTgt spid="7170"/>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1000"/>
                                        <p:tgtEl>
                                          <p:spTgt spid="3">
                                            <p:txEl>
                                              <p:pRg st="1" end="1"/>
                                            </p:txEl>
                                          </p:spTgt>
                                        </p:tgtEl>
                                      </p:cBhvr>
                                    </p:animEffect>
                                    <p:anim calcmode="lin" valueType="num">
                                      <p:cBhvr>
                                        <p:cTn id="2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Ekran</a:t>
            </a:r>
            <a:endParaRPr lang="tr-TR" dirty="0"/>
          </a:p>
        </p:txBody>
      </p:sp>
      <p:sp>
        <p:nvSpPr>
          <p:cNvPr id="3" name="İçerik Yer Tutucusu 2"/>
          <p:cNvSpPr>
            <a:spLocks noGrp="1"/>
          </p:cNvSpPr>
          <p:nvPr>
            <p:ph idx="1"/>
          </p:nvPr>
        </p:nvSpPr>
        <p:spPr>
          <a:xfrm>
            <a:off x="609599" y="2160590"/>
            <a:ext cx="3086101" cy="3880773"/>
          </a:xfrm>
        </p:spPr>
        <p:txBody>
          <a:bodyPr/>
          <a:lstStyle/>
          <a:p>
            <a:r>
              <a:rPr lang="tr-TR" dirty="0" smtClean="0"/>
              <a:t>Bilgisayarın görüntü donanımıdır. Ekran bilgisayarda yapılan işlemleri ve sonuçlarını görebilmemizi sağlar.</a:t>
            </a:r>
          </a:p>
          <a:p>
            <a:r>
              <a:rPr lang="tr-TR" dirty="0" smtClean="0"/>
              <a:t>Tüplü (CRT), LCD ve LED ekran çeşitleri vardır.</a:t>
            </a:r>
            <a:endParaRPr lang="tr-TR" dirty="0"/>
          </a:p>
        </p:txBody>
      </p:sp>
      <p:pic>
        <p:nvPicPr>
          <p:cNvPr id="8194" name="Picture 2" descr="http://1.bp.blogspot.com/-4VtPqWdLHEA/Tw0rShIqhSI/AAAAAAAAAVw/lvLgrN5WyuY/s200/monit%25C3%25B6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42762" y="3481390"/>
            <a:ext cx="17145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3.bp.blogspot.com/-KCdEhRfSGAw/Tlmx9sTrfBI/AAAAAAAAAGQ/qK2DsNADPKI/s320/samsung-17-crt-monito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19129" y="1098320"/>
            <a:ext cx="2525799" cy="1894350"/>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http://teknolog.radikal.com.tr/wp-content/uploads/2012/11/lg_et83_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1205" y="4664541"/>
            <a:ext cx="2797924" cy="1952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533461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8196"/>
                                        </p:tgtEl>
                                        <p:attrNameLst>
                                          <p:attrName>style.visibility</p:attrName>
                                        </p:attrNameLst>
                                      </p:cBhvr>
                                      <p:to>
                                        <p:strVal val="visible"/>
                                      </p:to>
                                    </p:set>
                                    <p:anim calcmode="lin" valueType="num">
                                      <p:cBhvr>
                                        <p:cTn id="12" dur="500" fill="hold"/>
                                        <p:tgtEl>
                                          <p:spTgt spid="8196"/>
                                        </p:tgtEl>
                                        <p:attrNameLst>
                                          <p:attrName>ppt_w</p:attrName>
                                        </p:attrNameLst>
                                      </p:cBhvr>
                                      <p:tavLst>
                                        <p:tav tm="0">
                                          <p:val>
                                            <p:fltVal val="0"/>
                                          </p:val>
                                        </p:tav>
                                        <p:tav tm="100000">
                                          <p:val>
                                            <p:strVal val="#ppt_w"/>
                                          </p:val>
                                        </p:tav>
                                      </p:tavLst>
                                    </p:anim>
                                    <p:anim calcmode="lin" valueType="num">
                                      <p:cBhvr>
                                        <p:cTn id="13" dur="500" fill="hold"/>
                                        <p:tgtEl>
                                          <p:spTgt spid="8196"/>
                                        </p:tgtEl>
                                        <p:attrNameLst>
                                          <p:attrName>ppt_h</p:attrName>
                                        </p:attrNameLst>
                                      </p:cBhvr>
                                      <p:tavLst>
                                        <p:tav tm="0">
                                          <p:val>
                                            <p:fltVal val="0"/>
                                          </p:val>
                                        </p:tav>
                                        <p:tav tm="100000">
                                          <p:val>
                                            <p:strVal val="#ppt_h"/>
                                          </p:val>
                                        </p:tav>
                                      </p:tavLst>
                                    </p:anim>
                                    <p:animEffect transition="in" filter="fade">
                                      <p:cBhvr>
                                        <p:cTn id="14" dur="500"/>
                                        <p:tgtEl>
                                          <p:spTgt spid="8196"/>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8194"/>
                                        </p:tgtEl>
                                        <p:attrNameLst>
                                          <p:attrName>style.visibility</p:attrName>
                                        </p:attrNameLst>
                                      </p:cBhvr>
                                      <p:to>
                                        <p:strVal val="visible"/>
                                      </p:to>
                                    </p:set>
                                    <p:anim calcmode="lin" valueType="num">
                                      <p:cBhvr>
                                        <p:cTn id="19" dur="500" fill="hold"/>
                                        <p:tgtEl>
                                          <p:spTgt spid="8194"/>
                                        </p:tgtEl>
                                        <p:attrNameLst>
                                          <p:attrName>ppt_w</p:attrName>
                                        </p:attrNameLst>
                                      </p:cBhvr>
                                      <p:tavLst>
                                        <p:tav tm="0">
                                          <p:val>
                                            <p:fltVal val="0"/>
                                          </p:val>
                                        </p:tav>
                                        <p:tav tm="100000">
                                          <p:val>
                                            <p:strVal val="#ppt_w"/>
                                          </p:val>
                                        </p:tav>
                                      </p:tavLst>
                                    </p:anim>
                                    <p:anim calcmode="lin" valueType="num">
                                      <p:cBhvr>
                                        <p:cTn id="20" dur="500" fill="hold"/>
                                        <p:tgtEl>
                                          <p:spTgt spid="8194"/>
                                        </p:tgtEl>
                                        <p:attrNameLst>
                                          <p:attrName>ppt_h</p:attrName>
                                        </p:attrNameLst>
                                      </p:cBhvr>
                                      <p:tavLst>
                                        <p:tav tm="0">
                                          <p:val>
                                            <p:fltVal val="0"/>
                                          </p:val>
                                        </p:tav>
                                        <p:tav tm="100000">
                                          <p:val>
                                            <p:strVal val="#ppt_h"/>
                                          </p:val>
                                        </p:tav>
                                      </p:tavLst>
                                    </p:anim>
                                    <p:animEffect transition="in" filter="fade">
                                      <p:cBhvr>
                                        <p:cTn id="21" dur="500"/>
                                        <p:tgtEl>
                                          <p:spTgt spid="8194"/>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8198"/>
                                        </p:tgtEl>
                                        <p:attrNameLst>
                                          <p:attrName>style.visibility</p:attrName>
                                        </p:attrNameLst>
                                      </p:cBhvr>
                                      <p:to>
                                        <p:strVal val="visible"/>
                                      </p:to>
                                    </p:set>
                                    <p:anim calcmode="lin" valueType="num">
                                      <p:cBhvr>
                                        <p:cTn id="26" dur="500" fill="hold"/>
                                        <p:tgtEl>
                                          <p:spTgt spid="8198"/>
                                        </p:tgtEl>
                                        <p:attrNameLst>
                                          <p:attrName>ppt_w</p:attrName>
                                        </p:attrNameLst>
                                      </p:cBhvr>
                                      <p:tavLst>
                                        <p:tav tm="0">
                                          <p:val>
                                            <p:fltVal val="0"/>
                                          </p:val>
                                        </p:tav>
                                        <p:tav tm="100000">
                                          <p:val>
                                            <p:strVal val="#ppt_w"/>
                                          </p:val>
                                        </p:tav>
                                      </p:tavLst>
                                    </p:anim>
                                    <p:anim calcmode="lin" valueType="num">
                                      <p:cBhvr>
                                        <p:cTn id="27" dur="500" fill="hold"/>
                                        <p:tgtEl>
                                          <p:spTgt spid="8198"/>
                                        </p:tgtEl>
                                        <p:attrNameLst>
                                          <p:attrName>ppt_h</p:attrName>
                                        </p:attrNameLst>
                                      </p:cBhvr>
                                      <p:tavLst>
                                        <p:tav tm="0">
                                          <p:val>
                                            <p:fltVal val="0"/>
                                          </p:val>
                                        </p:tav>
                                        <p:tav tm="100000">
                                          <p:val>
                                            <p:strVal val="#ppt_h"/>
                                          </p:val>
                                        </p:tav>
                                      </p:tavLst>
                                    </p:anim>
                                    <p:animEffect transition="in" filter="fade">
                                      <p:cBhvr>
                                        <p:cTn id="28" dur="500"/>
                                        <p:tgtEl>
                                          <p:spTgt spid="8198"/>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0" end="0"/>
                                            </p:txEl>
                                          </p:spTgt>
                                        </p:tgtEl>
                                        <p:attrNameLst>
                                          <p:attrName>style.visibility</p:attrName>
                                        </p:attrNameLst>
                                      </p:cBhvr>
                                      <p:to>
                                        <p:strVal val="visible"/>
                                      </p:to>
                                    </p:set>
                                    <p:animEffect transition="in" filter="fade">
                                      <p:cBhvr>
                                        <p:cTn id="33" dur="1000"/>
                                        <p:tgtEl>
                                          <p:spTgt spid="3">
                                            <p:txEl>
                                              <p:pRg st="0" end="0"/>
                                            </p:txEl>
                                          </p:spTgt>
                                        </p:tgtEl>
                                      </p:cBhvr>
                                    </p:animEffect>
                                    <p:anim calcmode="lin" valueType="num">
                                      <p:cBhvr>
                                        <p:cTn id="3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1" end="1"/>
                                            </p:txEl>
                                          </p:spTgt>
                                        </p:tgtEl>
                                        <p:attrNameLst>
                                          <p:attrName>style.visibility</p:attrName>
                                        </p:attrNameLst>
                                      </p:cBhvr>
                                      <p:to>
                                        <p:strVal val="visible"/>
                                      </p:to>
                                    </p:set>
                                    <p:animEffect transition="in" filter="fade">
                                      <p:cBhvr>
                                        <p:cTn id="40" dur="1000"/>
                                        <p:tgtEl>
                                          <p:spTgt spid="3">
                                            <p:txEl>
                                              <p:pRg st="1" end="1"/>
                                            </p:txEl>
                                          </p:spTgt>
                                        </p:tgtEl>
                                      </p:cBhvr>
                                    </p:animEffect>
                                    <p:anim calcmode="lin" valueType="num">
                                      <p:cBhvr>
                                        <p:cTn id="4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Kasa</a:t>
            </a:r>
            <a:endParaRPr lang="tr-TR" dirty="0"/>
          </a:p>
        </p:txBody>
      </p:sp>
      <p:sp>
        <p:nvSpPr>
          <p:cNvPr id="3" name="İçerik Yer Tutucusu 2"/>
          <p:cNvSpPr>
            <a:spLocks noGrp="1"/>
          </p:cNvSpPr>
          <p:nvPr>
            <p:ph idx="1"/>
          </p:nvPr>
        </p:nvSpPr>
        <p:spPr>
          <a:xfrm>
            <a:off x="609599" y="2160590"/>
            <a:ext cx="3949701" cy="3880773"/>
          </a:xfrm>
        </p:spPr>
        <p:txBody>
          <a:bodyPr/>
          <a:lstStyle/>
          <a:p>
            <a:r>
              <a:rPr lang="tr-TR" dirty="0" smtClean="0"/>
              <a:t>Bilgisayarın iç donanımlarının bulunduğu kasa bu parçaların korunmasını ve bir arada durmasını sağlar. Çeşitli donanımların takılabilmesi için de yuvalar içerir.</a:t>
            </a:r>
          </a:p>
          <a:p>
            <a:r>
              <a:rPr lang="tr-TR" dirty="0" smtClean="0"/>
              <a:t>Kasayı, vücudumuzdaki iskelet olarak </a:t>
            </a:r>
            <a:r>
              <a:rPr lang="tr-TR" dirty="0" smtClean="0"/>
              <a:t>düşünebiliriz.</a:t>
            </a:r>
            <a:endParaRPr lang="tr-TR" dirty="0"/>
          </a:p>
        </p:txBody>
      </p:sp>
      <p:pic>
        <p:nvPicPr>
          <p:cNvPr id="9218" name="Picture 2" descr="http://www.topkapibilgisayar.com/image/cache/dell_gx270-500x500.jpg"/>
          <p:cNvPicPr>
            <a:picLocks noChangeAspect="1" noChangeArrowheads="1"/>
          </p:cNvPicPr>
          <p:nvPr/>
        </p:nvPicPr>
        <p:blipFill rotWithShape="1">
          <a:blip r:embed="rId2">
            <a:extLst>
              <a:ext uri="{28A0092B-C50C-407E-A947-70E740481C1C}">
                <a14:useLocalDpi xmlns:a14="http://schemas.microsoft.com/office/drawing/2010/main" val="0"/>
              </a:ext>
            </a:extLst>
          </a:blip>
          <a:srcRect l="15027" r="17735"/>
          <a:stretch/>
        </p:blipFill>
        <p:spPr bwMode="auto">
          <a:xfrm>
            <a:off x="4736757" y="1988065"/>
            <a:ext cx="2100650" cy="3124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608948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9218"/>
                                        </p:tgtEl>
                                        <p:attrNameLst>
                                          <p:attrName>style.visibility</p:attrName>
                                        </p:attrNameLst>
                                      </p:cBhvr>
                                      <p:to>
                                        <p:strVal val="visible"/>
                                      </p:to>
                                    </p:set>
                                    <p:anim calcmode="lin" valueType="num">
                                      <p:cBhvr>
                                        <p:cTn id="12" dur="500" fill="hold"/>
                                        <p:tgtEl>
                                          <p:spTgt spid="9218"/>
                                        </p:tgtEl>
                                        <p:attrNameLst>
                                          <p:attrName>ppt_w</p:attrName>
                                        </p:attrNameLst>
                                      </p:cBhvr>
                                      <p:tavLst>
                                        <p:tav tm="0">
                                          <p:val>
                                            <p:fltVal val="0"/>
                                          </p:val>
                                        </p:tav>
                                        <p:tav tm="100000">
                                          <p:val>
                                            <p:strVal val="#ppt_w"/>
                                          </p:val>
                                        </p:tav>
                                      </p:tavLst>
                                    </p:anim>
                                    <p:anim calcmode="lin" valueType="num">
                                      <p:cBhvr>
                                        <p:cTn id="13" dur="500" fill="hold"/>
                                        <p:tgtEl>
                                          <p:spTgt spid="9218"/>
                                        </p:tgtEl>
                                        <p:attrNameLst>
                                          <p:attrName>ppt_h</p:attrName>
                                        </p:attrNameLst>
                                      </p:cBhvr>
                                      <p:tavLst>
                                        <p:tav tm="0">
                                          <p:val>
                                            <p:fltVal val="0"/>
                                          </p:val>
                                        </p:tav>
                                        <p:tav tm="100000">
                                          <p:val>
                                            <p:strVal val="#ppt_h"/>
                                          </p:val>
                                        </p:tav>
                                      </p:tavLst>
                                    </p:anim>
                                    <p:animEffect transition="in" filter="fade">
                                      <p:cBhvr>
                                        <p:cTn id="14" dur="500"/>
                                        <p:tgtEl>
                                          <p:spTgt spid="9218"/>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1000"/>
                                        <p:tgtEl>
                                          <p:spTgt spid="3">
                                            <p:txEl>
                                              <p:pRg st="1" end="1"/>
                                            </p:txEl>
                                          </p:spTgt>
                                        </p:tgtEl>
                                      </p:cBhvr>
                                    </p:animEffect>
                                    <p:anim calcmode="lin" valueType="num">
                                      <p:cBhvr>
                                        <p:cTn id="2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Yazıcı</a:t>
            </a:r>
            <a:endParaRPr lang="tr-TR" dirty="0"/>
          </a:p>
        </p:txBody>
      </p:sp>
      <p:sp>
        <p:nvSpPr>
          <p:cNvPr id="3" name="İçerik Yer Tutucusu 2"/>
          <p:cNvSpPr>
            <a:spLocks noGrp="1"/>
          </p:cNvSpPr>
          <p:nvPr>
            <p:ph idx="1"/>
          </p:nvPr>
        </p:nvSpPr>
        <p:spPr>
          <a:xfrm>
            <a:off x="609599" y="2160590"/>
            <a:ext cx="2616201" cy="4240210"/>
          </a:xfrm>
        </p:spPr>
        <p:txBody>
          <a:bodyPr>
            <a:normAutofit/>
          </a:bodyPr>
          <a:lstStyle/>
          <a:p>
            <a:r>
              <a:rPr lang="tr-TR" dirty="0" smtClean="0"/>
              <a:t>Bilgisayarda üretilen resim, yazı, şekil ve grafikleri kağıda aktaran donanımdır.</a:t>
            </a:r>
          </a:p>
          <a:p>
            <a:endParaRPr lang="tr-TR" dirty="0" smtClean="0"/>
          </a:p>
          <a:p>
            <a:r>
              <a:rPr lang="tr-TR" dirty="0" smtClean="0"/>
              <a:t>Kullandığı teknolojiye göre mürekkep püskürtmeli, lazer ve nokta vuruşlu çeşitleri vardır.</a:t>
            </a:r>
            <a:endParaRPr lang="tr-TR" dirty="0"/>
          </a:p>
        </p:txBody>
      </p:sp>
      <p:pic>
        <p:nvPicPr>
          <p:cNvPr id="2050" name="Picture 2" descr="http://www.ephotozine.com/articles/kodak-esp-1-2---3-2-all-in-one-printers-and-pic-flick-hd-ipad-app-19226/images/highres-kodakESP12JPG_133723907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5676" y="2027237"/>
            <a:ext cx="3364968" cy="3382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202237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 calcmode="lin" valueType="num">
                                      <p:cBhvr>
                                        <p:cTn id="12" dur="500" fill="hold"/>
                                        <p:tgtEl>
                                          <p:spTgt spid="2050"/>
                                        </p:tgtEl>
                                        <p:attrNameLst>
                                          <p:attrName>ppt_w</p:attrName>
                                        </p:attrNameLst>
                                      </p:cBhvr>
                                      <p:tavLst>
                                        <p:tav tm="0">
                                          <p:val>
                                            <p:fltVal val="0"/>
                                          </p:val>
                                        </p:tav>
                                        <p:tav tm="100000">
                                          <p:val>
                                            <p:strVal val="#ppt_w"/>
                                          </p:val>
                                        </p:tav>
                                      </p:tavLst>
                                    </p:anim>
                                    <p:anim calcmode="lin" valueType="num">
                                      <p:cBhvr>
                                        <p:cTn id="13" dur="500" fill="hold"/>
                                        <p:tgtEl>
                                          <p:spTgt spid="2050"/>
                                        </p:tgtEl>
                                        <p:attrNameLst>
                                          <p:attrName>ppt_h</p:attrName>
                                        </p:attrNameLst>
                                      </p:cBhvr>
                                      <p:tavLst>
                                        <p:tav tm="0">
                                          <p:val>
                                            <p:fltVal val="0"/>
                                          </p:val>
                                        </p:tav>
                                        <p:tav tm="100000">
                                          <p:val>
                                            <p:strVal val="#ppt_h"/>
                                          </p:val>
                                        </p:tav>
                                      </p:tavLst>
                                    </p:anim>
                                    <p:animEffect transition="in" filter="fade">
                                      <p:cBhvr>
                                        <p:cTn id="14" dur="500"/>
                                        <p:tgtEl>
                                          <p:spTgt spid="2050"/>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Tarayıcı</a:t>
            </a:r>
            <a:endParaRPr lang="tr-TR" dirty="0"/>
          </a:p>
        </p:txBody>
      </p:sp>
      <p:sp>
        <p:nvSpPr>
          <p:cNvPr id="3" name="İçerik Yer Tutucusu 2"/>
          <p:cNvSpPr>
            <a:spLocks noGrp="1"/>
          </p:cNvSpPr>
          <p:nvPr>
            <p:ph idx="1"/>
          </p:nvPr>
        </p:nvSpPr>
        <p:spPr>
          <a:xfrm>
            <a:off x="4299873" y="2309552"/>
            <a:ext cx="2946401" cy="3880773"/>
          </a:xfrm>
        </p:spPr>
        <p:txBody>
          <a:bodyPr/>
          <a:lstStyle/>
          <a:p>
            <a:r>
              <a:rPr lang="tr-TR" dirty="0" smtClean="0"/>
              <a:t>Bir resmi, yazıyı veya şekli bilgisayara aktarmaya yarayan donanımdır.</a:t>
            </a:r>
          </a:p>
          <a:p>
            <a:endParaRPr lang="tr-TR" dirty="0"/>
          </a:p>
          <a:p>
            <a:r>
              <a:rPr lang="tr-TR" dirty="0" smtClean="0"/>
              <a:t>Yazıcının tam tersi görev yapar.</a:t>
            </a:r>
            <a:endParaRPr lang="tr-TR" dirty="0"/>
          </a:p>
        </p:txBody>
      </p:sp>
      <p:pic>
        <p:nvPicPr>
          <p:cNvPr id="3074" name="Picture 2" descr="http://cdn.ubergizmo.com/photos/2009/8/epson-v5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899" y="2291426"/>
            <a:ext cx="3575974" cy="35759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284507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 calcmode="lin" valueType="num">
                                      <p:cBhvr>
                                        <p:cTn id="12" dur="500" fill="hold"/>
                                        <p:tgtEl>
                                          <p:spTgt spid="3074"/>
                                        </p:tgtEl>
                                        <p:attrNameLst>
                                          <p:attrName>ppt_w</p:attrName>
                                        </p:attrNameLst>
                                      </p:cBhvr>
                                      <p:tavLst>
                                        <p:tav tm="0">
                                          <p:val>
                                            <p:fltVal val="0"/>
                                          </p:val>
                                        </p:tav>
                                        <p:tav tm="100000">
                                          <p:val>
                                            <p:strVal val="#ppt_w"/>
                                          </p:val>
                                        </p:tav>
                                      </p:tavLst>
                                    </p:anim>
                                    <p:anim calcmode="lin" valueType="num">
                                      <p:cBhvr>
                                        <p:cTn id="13" dur="500" fill="hold"/>
                                        <p:tgtEl>
                                          <p:spTgt spid="3074"/>
                                        </p:tgtEl>
                                        <p:attrNameLst>
                                          <p:attrName>ppt_h</p:attrName>
                                        </p:attrNameLst>
                                      </p:cBhvr>
                                      <p:tavLst>
                                        <p:tav tm="0">
                                          <p:val>
                                            <p:fltVal val="0"/>
                                          </p:val>
                                        </p:tav>
                                        <p:tav tm="100000">
                                          <p:val>
                                            <p:strVal val="#ppt_h"/>
                                          </p:val>
                                        </p:tav>
                                      </p:tavLst>
                                    </p:anim>
                                    <p:animEffect transition="in" filter="fade">
                                      <p:cBhvr>
                                        <p:cTn id="14" dur="500"/>
                                        <p:tgtEl>
                                          <p:spTgt spid="307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Hoparlör</a:t>
            </a:r>
            <a:endParaRPr lang="tr-TR" dirty="0"/>
          </a:p>
        </p:txBody>
      </p:sp>
      <p:sp>
        <p:nvSpPr>
          <p:cNvPr id="3" name="İçerik Yer Tutucusu 2"/>
          <p:cNvSpPr>
            <a:spLocks noGrp="1"/>
          </p:cNvSpPr>
          <p:nvPr>
            <p:ph idx="1"/>
          </p:nvPr>
        </p:nvSpPr>
        <p:spPr>
          <a:xfrm>
            <a:off x="609599" y="1638300"/>
            <a:ext cx="6347714" cy="1955800"/>
          </a:xfrm>
        </p:spPr>
        <p:txBody>
          <a:bodyPr>
            <a:normAutofit/>
          </a:bodyPr>
          <a:lstStyle/>
          <a:p>
            <a:r>
              <a:rPr lang="tr-TR" dirty="0" smtClean="0"/>
              <a:t>Bilgisayarda çalınan sesleri işitmemizi sağlayan donanımdır.</a:t>
            </a:r>
          </a:p>
          <a:p>
            <a:r>
              <a:rPr lang="tr-TR" dirty="0" smtClean="0"/>
              <a:t>Birkaç hoparlör bir araya gelerek ses sistemini oluşturur. Örneğin 2+1, 5+1 ve 7+1 gibi. Buradaki +1 düşük frekanslı seslerin çalındığı </a:t>
            </a:r>
            <a:r>
              <a:rPr lang="tr-TR" dirty="0" err="1" smtClean="0"/>
              <a:t>subwoofer</a:t>
            </a:r>
            <a:r>
              <a:rPr lang="tr-TR" dirty="0" smtClean="0"/>
              <a:t> isimli kutuyu ifade eder.</a:t>
            </a:r>
          </a:p>
        </p:txBody>
      </p:sp>
      <p:pic>
        <p:nvPicPr>
          <p:cNvPr id="4098" name="Picture 2" descr="http://ithdindia.com/images/2-1CH-Speaker-S-3511-.jpg"/>
          <p:cNvPicPr>
            <a:picLocks noChangeAspect="1" noChangeArrowheads="1"/>
          </p:cNvPicPr>
          <p:nvPr/>
        </p:nvPicPr>
        <p:blipFill rotWithShape="1">
          <a:blip r:embed="rId2">
            <a:extLst>
              <a:ext uri="{28A0092B-C50C-407E-A947-70E740481C1C}">
                <a14:useLocalDpi xmlns:a14="http://schemas.microsoft.com/office/drawing/2010/main" val="0"/>
              </a:ext>
            </a:extLst>
          </a:blip>
          <a:srcRect t="14329" b="5259"/>
          <a:stretch/>
        </p:blipFill>
        <p:spPr bwMode="auto">
          <a:xfrm>
            <a:off x="1690166" y="3759200"/>
            <a:ext cx="4186577" cy="264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517252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 calcmode="lin" valueType="num">
                                      <p:cBhvr>
                                        <p:cTn id="12" dur="500" fill="hold"/>
                                        <p:tgtEl>
                                          <p:spTgt spid="4098"/>
                                        </p:tgtEl>
                                        <p:attrNameLst>
                                          <p:attrName>ppt_w</p:attrName>
                                        </p:attrNameLst>
                                      </p:cBhvr>
                                      <p:tavLst>
                                        <p:tav tm="0">
                                          <p:val>
                                            <p:fltVal val="0"/>
                                          </p:val>
                                        </p:tav>
                                        <p:tav tm="100000">
                                          <p:val>
                                            <p:strVal val="#ppt_w"/>
                                          </p:val>
                                        </p:tav>
                                      </p:tavLst>
                                    </p:anim>
                                    <p:anim calcmode="lin" valueType="num">
                                      <p:cBhvr>
                                        <p:cTn id="13" dur="500" fill="hold"/>
                                        <p:tgtEl>
                                          <p:spTgt spid="4098"/>
                                        </p:tgtEl>
                                        <p:attrNameLst>
                                          <p:attrName>ppt_h</p:attrName>
                                        </p:attrNameLst>
                                      </p:cBhvr>
                                      <p:tavLst>
                                        <p:tav tm="0">
                                          <p:val>
                                            <p:fltVal val="0"/>
                                          </p:val>
                                        </p:tav>
                                        <p:tav tm="100000">
                                          <p:val>
                                            <p:strVal val="#ppt_h"/>
                                          </p:val>
                                        </p:tav>
                                      </p:tavLst>
                                    </p:anim>
                                    <p:animEffect transition="in" filter="fade">
                                      <p:cBhvr>
                                        <p:cTn id="14" dur="500"/>
                                        <p:tgtEl>
                                          <p:spTgt spid="4098"/>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1000"/>
                                        <p:tgtEl>
                                          <p:spTgt spid="3">
                                            <p:txEl>
                                              <p:pRg st="1" end="1"/>
                                            </p:txEl>
                                          </p:spTgt>
                                        </p:tgtEl>
                                      </p:cBhvr>
                                    </p:animEffect>
                                    <p:anim calcmode="lin" valueType="num">
                                      <p:cBhvr>
                                        <p:cTn id="2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Kulaklık</a:t>
            </a:r>
            <a:endParaRPr lang="tr-TR" dirty="0"/>
          </a:p>
        </p:txBody>
      </p:sp>
      <p:sp>
        <p:nvSpPr>
          <p:cNvPr id="3" name="İçerik Yer Tutucusu 2"/>
          <p:cNvSpPr>
            <a:spLocks noGrp="1"/>
          </p:cNvSpPr>
          <p:nvPr>
            <p:ph idx="1"/>
          </p:nvPr>
        </p:nvSpPr>
        <p:spPr>
          <a:xfrm>
            <a:off x="609599" y="2160590"/>
            <a:ext cx="3098801" cy="3880773"/>
          </a:xfrm>
        </p:spPr>
        <p:txBody>
          <a:bodyPr/>
          <a:lstStyle/>
          <a:p>
            <a:r>
              <a:rPr lang="tr-TR" dirty="0" smtClean="0"/>
              <a:t>Bilgisayarda çalınan sesleri sadece dinleyicinin kulağına ileten donanımdır.</a:t>
            </a:r>
            <a:endParaRPr lang="tr-TR" dirty="0"/>
          </a:p>
        </p:txBody>
      </p:sp>
      <p:pic>
        <p:nvPicPr>
          <p:cNvPr id="7170" name="Picture 2" descr="http://img.tomshardware.com/us/2005/07/14/headsets_gamers_can_love/hs-medusa5.1usb-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3325" y="2160590"/>
            <a:ext cx="3404723" cy="3973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416310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7170"/>
                                        </p:tgtEl>
                                        <p:attrNameLst>
                                          <p:attrName>style.visibility</p:attrName>
                                        </p:attrNameLst>
                                      </p:cBhvr>
                                      <p:to>
                                        <p:strVal val="visible"/>
                                      </p:to>
                                    </p:set>
                                    <p:anim calcmode="lin" valueType="num">
                                      <p:cBhvr>
                                        <p:cTn id="12" dur="500" fill="hold"/>
                                        <p:tgtEl>
                                          <p:spTgt spid="7170"/>
                                        </p:tgtEl>
                                        <p:attrNameLst>
                                          <p:attrName>ppt_w</p:attrName>
                                        </p:attrNameLst>
                                      </p:cBhvr>
                                      <p:tavLst>
                                        <p:tav tm="0">
                                          <p:val>
                                            <p:fltVal val="0"/>
                                          </p:val>
                                        </p:tav>
                                        <p:tav tm="100000">
                                          <p:val>
                                            <p:strVal val="#ppt_w"/>
                                          </p:val>
                                        </p:tav>
                                      </p:tavLst>
                                    </p:anim>
                                    <p:anim calcmode="lin" valueType="num">
                                      <p:cBhvr>
                                        <p:cTn id="13" dur="500" fill="hold"/>
                                        <p:tgtEl>
                                          <p:spTgt spid="7170"/>
                                        </p:tgtEl>
                                        <p:attrNameLst>
                                          <p:attrName>ppt_h</p:attrName>
                                        </p:attrNameLst>
                                      </p:cBhvr>
                                      <p:tavLst>
                                        <p:tav tm="0">
                                          <p:val>
                                            <p:fltVal val="0"/>
                                          </p:val>
                                        </p:tav>
                                        <p:tav tm="100000">
                                          <p:val>
                                            <p:strVal val="#ppt_h"/>
                                          </p:val>
                                        </p:tav>
                                      </p:tavLst>
                                    </p:anim>
                                    <p:animEffect transition="in" filter="fade">
                                      <p:cBhvr>
                                        <p:cTn id="14" dur="500"/>
                                        <p:tgtEl>
                                          <p:spTgt spid="7170"/>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Web Kamerası</a:t>
            </a:r>
            <a:endParaRPr lang="tr-TR" dirty="0"/>
          </a:p>
        </p:txBody>
      </p:sp>
      <p:sp>
        <p:nvSpPr>
          <p:cNvPr id="3" name="İçerik Yer Tutucusu 2"/>
          <p:cNvSpPr>
            <a:spLocks noGrp="1"/>
          </p:cNvSpPr>
          <p:nvPr>
            <p:ph idx="1"/>
          </p:nvPr>
        </p:nvSpPr>
        <p:spPr>
          <a:xfrm>
            <a:off x="609599" y="2160590"/>
            <a:ext cx="2743201" cy="3880773"/>
          </a:xfrm>
        </p:spPr>
        <p:txBody>
          <a:bodyPr/>
          <a:lstStyle/>
          <a:p>
            <a:r>
              <a:rPr lang="tr-TR" dirty="0" smtClean="0"/>
              <a:t>Genellikle internet üzerinden görüntülü görüşme amacıyla kullanılan donanımdır.</a:t>
            </a:r>
            <a:endParaRPr lang="tr-TR" dirty="0"/>
          </a:p>
        </p:txBody>
      </p:sp>
      <p:pic>
        <p:nvPicPr>
          <p:cNvPr id="5122" name="Picture 2" descr="http://www.turbo-eg.com/wp-content/uploads/2011/10/Web-Cam-Genius-I-Look-3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9802" y="2744128"/>
            <a:ext cx="3056731" cy="3297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924946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5122"/>
                                        </p:tgtEl>
                                        <p:attrNameLst>
                                          <p:attrName>style.visibility</p:attrName>
                                        </p:attrNameLst>
                                      </p:cBhvr>
                                      <p:to>
                                        <p:strVal val="visible"/>
                                      </p:to>
                                    </p:set>
                                    <p:anim calcmode="lin" valueType="num">
                                      <p:cBhvr>
                                        <p:cTn id="12" dur="500" fill="hold"/>
                                        <p:tgtEl>
                                          <p:spTgt spid="5122"/>
                                        </p:tgtEl>
                                        <p:attrNameLst>
                                          <p:attrName>ppt_w</p:attrName>
                                        </p:attrNameLst>
                                      </p:cBhvr>
                                      <p:tavLst>
                                        <p:tav tm="0">
                                          <p:val>
                                            <p:fltVal val="0"/>
                                          </p:val>
                                        </p:tav>
                                        <p:tav tm="100000">
                                          <p:val>
                                            <p:strVal val="#ppt_w"/>
                                          </p:val>
                                        </p:tav>
                                      </p:tavLst>
                                    </p:anim>
                                    <p:anim calcmode="lin" valueType="num">
                                      <p:cBhvr>
                                        <p:cTn id="13" dur="500" fill="hold"/>
                                        <p:tgtEl>
                                          <p:spTgt spid="5122"/>
                                        </p:tgtEl>
                                        <p:attrNameLst>
                                          <p:attrName>ppt_h</p:attrName>
                                        </p:attrNameLst>
                                      </p:cBhvr>
                                      <p:tavLst>
                                        <p:tav tm="0">
                                          <p:val>
                                            <p:fltVal val="0"/>
                                          </p:val>
                                        </p:tav>
                                        <p:tav tm="100000">
                                          <p:val>
                                            <p:strVal val="#ppt_h"/>
                                          </p:val>
                                        </p:tav>
                                      </p:tavLst>
                                    </p:anim>
                                    <p:animEffect transition="in" filter="fade">
                                      <p:cBhvr>
                                        <p:cTn id="14" dur="500"/>
                                        <p:tgtEl>
                                          <p:spTgt spid="512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Mikrofon</a:t>
            </a:r>
            <a:endParaRPr lang="tr-TR" dirty="0"/>
          </a:p>
        </p:txBody>
      </p:sp>
      <p:sp>
        <p:nvSpPr>
          <p:cNvPr id="3" name="İçerik Yer Tutucusu 2"/>
          <p:cNvSpPr>
            <a:spLocks noGrp="1"/>
          </p:cNvSpPr>
          <p:nvPr>
            <p:ph idx="1"/>
          </p:nvPr>
        </p:nvSpPr>
        <p:spPr>
          <a:xfrm>
            <a:off x="4368799" y="2160590"/>
            <a:ext cx="2588513" cy="3880773"/>
          </a:xfrm>
        </p:spPr>
        <p:txBody>
          <a:bodyPr/>
          <a:lstStyle/>
          <a:p>
            <a:r>
              <a:rPr lang="tr-TR" dirty="0" smtClean="0"/>
              <a:t>Seslerin bilgisayara aktarılmasını ve kaydedilmesini sağlar.</a:t>
            </a:r>
            <a:endParaRPr lang="tr-TR" dirty="0"/>
          </a:p>
        </p:txBody>
      </p:sp>
      <p:pic>
        <p:nvPicPr>
          <p:cNvPr id="6146" name="Picture 2" descr="http://i01.i.aliimg.com/wsphoto/v0/388482669/NEWLY-30pcs-lot-High-Quality-SUDYANA-microphone-Multimedia-font-b-PC-b-font-Microphone-Computer-Microphon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775" y="1803400"/>
            <a:ext cx="3187700" cy="3187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497272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6146"/>
                                        </p:tgtEl>
                                        <p:attrNameLst>
                                          <p:attrName>style.visibility</p:attrName>
                                        </p:attrNameLst>
                                      </p:cBhvr>
                                      <p:to>
                                        <p:strVal val="visible"/>
                                      </p:to>
                                    </p:set>
                                    <p:anim calcmode="lin" valueType="num">
                                      <p:cBhvr>
                                        <p:cTn id="12" dur="500" fill="hold"/>
                                        <p:tgtEl>
                                          <p:spTgt spid="6146"/>
                                        </p:tgtEl>
                                        <p:attrNameLst>
                                          <p:attrName>ppt_w</p:attrName>
                                        </p:attrNameLst>
                                      </p:cBhvr>
                                      <p:tavLst>
                                        <p:tav tm="0">
                                          <p:val>
                                            <p:fltVal val="0"/>
                                          </p:val>
                                        </p:tav>
                                        <p:tav tm="100000">
                                          <p:val>
                                            <p:strVal val="#ppt_w"/>
                                          </p:val>
                                        </p:tav>
                                      </p:tavLst>
                                    </p:anim>
                                    <p:anim calcmode="lin" valueType="num">
                                      <p:cBhvr>
                                        <p:cTn id="13" dur="500" fill="hold"/>
                                        <p:tgtEl>
                                          <p:spTgt spid="6146"/>
                                        </p:tgtEl>
                                        <p:attrNameLst>
                                          <p:attrName>ppt_h</p:attrName>
                                        </p:attrNameLst>
                                      </p:cBhvr>
                                      <p:tavLst>
                                        <p:tav tm="0">
                                          <p:val>
                                            <p:fltVal val="0"/>
                                          </p:val>
                                        </p:tav>
                                        <p:tav tm="100000">
                                          <p:val>
                                            <p:strVal val="#ppt_h"/>
                                          </p:val>
                                        </p:tav>
                                      </p:tavLst>
                                    </p:anim>
                                    <p:animEffect transition="in" filter="fade">
                                      <p:cBhvr>
                                        <p:cTn id="14" dur="500"/>
                                        <p:tgtEl>
                                          <p:spTgt spid="6146"/>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Oyun Kumandaları</a:t>
            </a:r>
            <a:endParaRPr lang="tr-TR" dirty="0"/>
          </a:p>
        </p:txBody>
      </p:sp>
      <p:sp>
        <p:nvSpPr>
          <p:cNvPr id="3" name="İçerik Yer Tutucusu 2"/>
          <p:cNvSpPr>
            <a:spLocks noGrp="1"/>
          </p:cNvSpPr>
          <p:nvPr>
            <p:ph idx="1"/>
          </p:nvPr>
        </p:nvSpPr>
        <p:spPr>
          <a:xfrm>
            <a:off x="609599" y="2160590"/>
            <a:ext cx="3136901" cy="3880773"/>
          </a:xfrm>
        </p:spPr>
        <p:txBody>
          <a:bodyPr/>
          <a:lstStyle/>
          <a:p>
            <a:r>
              <a:rPr lang="tr-TR" dirty="0" smtClean="0"/>
              <a:t>Oyunlarda kontrolü sağlayan donanımdır. Örneğin bir araba yarışı oyununda direksiyon, fren pedalı kontrollerini gibi.</a:t>
            </a:r>
            <a:endParaRPr lang="tr-TR" dirty="0"/>
          </a:p>
        </p:txBody>
      </p:sp>
      <p:pic>
        <p:nvPicPr>
          <p:cNvPr id="8194" name="Picture 2" descr="http://static.bimeks.com.tr/catalog/images/p.12604.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1087" y="2160590"/>
            <a:ext cx="2895600" cy="289560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images.hepsiburada.net/assets/Game/200/Game_151270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848" y="4108449"/>
            <a:ext cx="2393951" cy="2393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828687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8194"/>
                                        </p:tgtEl>
                                        <p:attrNameLst>
                                          <p:attrName>style.visibility</p:attrName>
                                        </p:attrNameLst>
                                      </p:cBhvr>
                                      <p:to>
                                        <p:strVal val="visible"/>
                                      </p:to>
                                    </p:set>
                                    <p:anim calcmode="lin" valueType="num">
                                      <p:cBhvr>
                                        <p:cTn id="12" dur="500" fill="hold"/>
                                        <p:tgtEl>
                                          <p:spTgt spid="8194"/>
                                        </p:tgtEl>
                                        <p:attrNameLst>
                                          <p:attrName>ppt_w</p:attrName>
                                        </p:attrNameLst>
                                      </p:cBhvr>
                                      <p:tavLst>
                                        <p:tav tm="0">
                                          <p:val>
                                            <p:fltVal val="0"/>
                                          </p:val>
                                        </p:tav>
                                        <p:tav tm="100000">
                                          <p:val>
                                            <p:strVal val="#ppt_w"/>
                                          </p:val>
                                        </p:tav>
                                      </p:tavLst>
                                    </p:anim>
                                    <p:anim calcmode="lin" valueType="num">
                                      <p:cBhvr>
                                        <p:cTn id="13" dur="500" fill="hold"/>
                                        <p:tgtEl>
                                          <p:spTgt spid="8194"/>
                                        </p:tgtEl>
                                        <p:attrNameLst>
                                          <p:attrName>ppt_h</p:attrName>
                                        </p:attrNameLst>
                                      </p:cBhvr>
                                      <p:tavLst>
                                        <p:tav tm="0">
                                          <p:val>
                                            <p:fltVal val="0"/>
                                          </p:val>
                                        </p:tav>
                                        <p:tav tm="100000">
                                          <p:val>
                                            <p:strVal val="#ppt_h"/>
                                          </p:val>
                                        </p:tav>
                                      </p:tavLst>
                                    </p:anim>
                                    <p:animEffect transition="in" filter="fade">
                                      <p:cBhvr>
                                        <p:cTn id="14" dur="500"/>
                                        <p:tgtEl>
                                          <p:spTgt spid="819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8196"/>
                                        </p:tgtEl>
                                        <p:attrNameLst>
                                          <p:attrName>style.visibility</p:attrName>
                                        </p:attrNameLst>
                                      </p:cBhvr>
                                      <p:to>
                                        <p:strVal val="visible"/>
                                      </p:to>
                                    </p:set>
                                    <p:anim calcmode="lin" valueType="num">
                                      <p:cBhvr>
                                        <p:cTn id="19" dur="500" fill="hold"/>
                                        <p:tgtEl>
                                          <p:spTgt spid="8196"/>
                                        </p:tgtEl>
                                        <p:attrNameLst>
                                          <p:attrName>ppt_w</p:attrName>
                                        </p:attrNameLst>
                                      </p:cBhvr>
                                      <p:tavLst>
                                        <p:tav tm="0">
                                          <p:val>
                                            <p:fltVal val="0"/>
                                          </p:val>
                                        </p:tav>
                                        <p:tav tm="100000">
                                          <p:val>
                                            <p:strVal val="#ppt_w"/>
                                          </p:val>
                                        </p:tav>
                                      </p:tavLst>
                                    </p:anim>
                                    <p:anim calcmode="lin" valueType="num">
                                      <p:cBhvr>
                                        <p:cTn id="20" dur="500" fill="hold"/>
                                        <p:tgtEl>
                                          <p:spTgt spid="8196"/>
                                        </p:tgtEl>
                                        <p:attrNameLst>
                                          <p:attrName>ppt_h</p:attrName>
                                        </p:attrNameLst>
                                      </p:cBhvr>
                                      <p:tavLst>
                                        <p:tav tm="0">
                                          <p:val>
                                            <p:fltVal val="0"/>
                                          </p:val>
                                        </p:tav>
                                        <p:tav tm="100000">
                                          <p:val>
                                            <p:strVal val="#ppt_h"/>
                                          </p:val>
                                        </p:tav>
                                      </p:tavLst>
                                    </p:anim>
                                    <p:animEffect transition="in" filter="fade">
                                      <p:cBhvr>
                                        <p:cTn id="21" dur="500"/>
                                        <p:tgtEl>
                                          <p:spTgt spid="8196"/>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0" end="0"/>
                                            </p:txEl>
                                          </p:spTgt>
                                        </p:tgtEl>
                                        <p:attrNameLst>
                                          <p:attrName>style.visibility</p:attrName>
                                        </p:attrNameLst>
                                      </p:cBhvr>
                                      <p:to>
                                        <p:strVal val="visible"/>
                                      </p:to>
                                    </p:set>
                                    <p:animEffect transition="in" filter="fade">
                                      <p:cBhvr>
                                        <p:cTn id="26" dur="1000"/>
                                        <p:tgtEl>
                                          <p:spTgt spid="3">
                                            <p:txEl>
                                              <p:pRg st="0" end="0"/>
                                            </p:txEl>
                                          </p:spTgt>
                                        </p:tgtEl>
                                      </p:cBhvr>
                                    </p:animEffect>
                                    <p:anim calcmode="lin" valueType="num">
                                      <p:cBhvr>
                                        <p:cTn id="2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Modem</a:t>
            </a:r>
            <a:endParaRPr lang="tr-TR" dirty="0"/>
          </a:p>
        </p:txBody>
      </p:sp>
      <p:sp>
        <p:nvSpPr>
          <p:cNvPr id="3" name="İçerik Yer Tutucusu 2"/>
          <p:cNvSpPr>
            <a:spLocks noGrp="1"/>
          </p:cNvSpPr>
          <p:nvPr>
            <p:ph idx="1"/>
          </p:nvPr>
        </p:nvSpPr>
        <p:spPr>
          <a:xfrm>
            <a:off x="609599" y="1739900"/>
            <a:ext cx="6347713" cy="1498601"/>
          </a:xfrm>
        </p:spPr>
        <p:txBody>
          <a:bodyPr/>
          <a:lstStyle/>
          <a:p>
            <a:r>
              <a:rPr lang="tr-TR" dirty="0" smtClean="0"/>
              <a:t>İnternete bağlanmayı sağlayan donanımdır. </a:t>
            </a:r>
            <a:endParaRPr lang="tr-TR" dirty="0"/>
          </a:p>
          <a:p>
            <a:r>
              <a:rPr lang="tr-TR" dirty="0" smtClean="0"/>
              <a:t>Kablolu veya kablosuz çeşitleri vardır.</a:t>
            </a:r>
            <a:endParaRPr lang="tr-TR" dirty="0"/>
          </a:p>
        </p:txBody>
      </p:sp>
      <p:pic>
        <p:nvPicPr>
          <p:cNvPr id="9218" name="Picture 2" descr="http://wifimodemrouter.com/wp-content/uploads/2013/05/trendne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7375" y="3376612"/>
            <a:ext cx="3718755" cy="2947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605772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9218"/>
                                        </p:tgtEl>
                                        <p:attrNameLst>
                                          <p:attrName>style.visibility</p:attrName>
                                        </p:attrNameLst>
                                      </p:cBhvr>
                                      <p:to>
                                        <p:strVal val="visible"/>
                                      </p:to>
                                    </p:set>
                                    <p:anim calcmode="lin" valueType="num">
                                      <p:cBhvr>
                                        <p:cTn id="12" dur="500" fill="hold"/>
                                        <p:tgtEl>
                                          <p:spTgt spid="9218"/>
                                        </p:tgtEl>
                                        <p:attrNameLst>
                                          <p:attrName>ppt_w</p:attrName>
                                        </p:attrNameLst>
                                      </p:cBhvr>
                                      <p:tavLst>
                                        <p:tav tm="0">
                                          <p:val>
                                            <p:fltVal val="0"/>
                                          </p:val>
                                        </p:tav>
                                        <p:tav tm="100000">
                                          <p:val>
                                            <p:strVal val="#ppt_w"/>
                                          </p:val>
                                        </p:tav>
                                      </p:tavLst>
                                    </p:anim>
                                    <p:anim calcmode="lin" valueType="num">
                                      <p:cBhvr>
                                        <p:cTn id="13" dur="500" fill="hold"/>
                                        <p:tgtEl>
                                          <p:spTgt spid="9218"/>
                                        </p:tgtEl>
                                        <p:attrNameLst>
                                          <p:attrName>ppt_h</p:attrName>
                                        </p:attrNameLst>
                                      </p:cBhvr>
                                      <p:tavLst>
                                        <p:tav tm="0">
                                          <p:val>
                                            <p:fltVal val="0"/>
                                          </p:val>
                                        </p:tav>
                                        <p:tav tm="100000">
                                          <p:val>
                                            <p:strVal val="#ppt_h"/>
                                          </p:val>
                                        </p:tav>
                                      </p:tavLst>
                                    </p:anim>
                                    <p:animEffect transition="in" filter="fade">
                                      <p:cBhvr>
                                        <p:cTn id="14" dur="500"/>
                                        <p:tgtEl>
                                          <p:spTgt spid="9218"/>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1000"/>
                                        <p:tgtEl>
                                          <p:spTgt spid="3">
                                            <p:txEl>
                                              <p:pRg st="1" end="1"/>
                                            </p:txEl>
                                          </p:spTgt>
                                        </p:tgtEl>
                                      </p:cBhvr>
                                    </p:animEffect>
                                    <p:anim calcmode="lin" valueType="num">
                                      <p:cBhvr>
                                        <p:cTn id="2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Kesintisiz Güç Kaynağı</a:t>
            </a:r>
            <a:endParaRPr lang="tr-TR" dirty="0"/>
          </a:p>
        </p:txBody>
      </p:sp>
      <p:sp>
        <p:nvSpPr>
          <p:cNvPr id="3" name="İçerik Yer Tutucusu 2"/>
          <p:cNvSpPr>
            <a:spLocks noGrp="1"/>
          </p:cNvSpPr>
          <p:nvPr>
            <p:ph idx="1"/>
          </p:nvPr>
        </p:nvSpPr>
        <p:spPr>
          <a:xfrm>
            <a:off x="368299" y="2147890"/>
            <a:ext cx="3467101" cy="3880773"/>
          </a:xfrm>
        </p:spPr>
        <p:txBody>
          <a:bodyPr/>
          <a:lstStyle/>
          <a:p>
            <a:r>
              <a:rPr lang="tr-TR" dirty="0" smtClean="0"/>
              <a:t>Elektrik kesilmesi durumunda bilgisayara ek güç sağlar. Böylece hem bilgisayar zarar görmez hem de çalışmalarımı kaydedebiliriz.</a:t>
            </a:r>
            <a:endParaRPr lang="tr-TR" dirty="0"/>
          </a:p>
        </p:txBody>
      </p:sp>
      <p:pic>
        <p:nvPicPr>
          <p:cNvPr id="10242" name="Picture 2" descr="http://www.samstores.com/uploads/products/main_UPS850G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1531" y="2397588"/>
            <a:ext cx="2857500" cy="3381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787961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0242"/>
                                        </p:tgtEl>
                                        <p:attrNameLst>
                                          <p:attrName>style.visibility</p:attrName>
                                        </p:attrNameLst>
                                      </p:cBhvr>
                                      <p:to>
                                        <p:strVal val="visible"/>
                                      </p:to>
                                    </p:set>
                                    <p:anim calcmode="lin" valueType="num">
                                      <p:cBhvr>
                                        <p:cTn id="12" dur="500" fill="hold"/>
                                        <p:tgtEl>
                                          <p:spTgt spid="10242"/>
                                        </p:tgtEl>
                                        <p:attrNameLst>
                                          <p:attrName>ppt_w</p:attrName>
                                        </p:attrNameLst>
                                      </p:cBhvr>
                                      <p:tavLst>
                                        <p:tav tm="0">
                                          <p:val>
                                            <p:fltVal val="0"/>
                                          </p:val>
                                        </p:tav>
                                        <p:tav tm="100000">
                                          <p:val>
                                            <p:strVal val="#ppt_w"/>
                                          </p:val>
                                        </p:tav>
                                      </p:tavLst>
                                    </p:anim>
                                    <p:anim calcmode="lin" valueType="num">
                                      <p:cBhvr>
                                        <p:cTn id="13" dur="500" fill="hold"/>
                                        <p:tgtEl>
                                          <p:spTgt spid="10242"/>
                                        </p:tgtEl>
                                        <p:attrNameLst>
                                          <p:attrName>ppt_h</p:attrName>
                                        </p:attrNameLst>
                                      </p:cBhvr>
                                      <p:tavLst>
                                        <p:tav tm="0">
                                          <p:val>
                                            <p:fltVal val="0"/>
                                          </p:val>
                                        </p:tav>
                                        <p:tav tm="100000">
                                          <p:val>
                                            <p:strVal val="#ppt_h"/>
                                          </p:val>
                                        </p:tav>
                                      </p:tavLst>
                                    </p:anim>
                                    <p:animEffect transition="in" filter="fade">
                                      <p:cBhvr>
                                        <p:cTn id="14" dur="500"/>
                                        <p:tgtEl>
                                          <p:spTgt spid="1024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Dahili Donanım Birimleri</a:t>
            </a:r>
            <a:endParaRPr lang="tr-TR" dirty="0"/>
          </a:p>
        </p:txBody>
      </p:sp>
      <p:sp>
        <p:nvSpPr>
          <p:cNvPr id="3" name="İçerik Yer Tutucusu 2"/>
          <p:cNvSpPr>
            <a:spLocks noGrp="1"/>
          </p:cNvSpPr>
          <p:nvPr>
            <p:ph idx="1"/>
          </p:nvPr>
        </p:nvSpPr>
        <p:spPr/>
        <p:txBody>
          <a:bodyPr/>
          <a:lstStyle/>
          <a:p>
            <a:r>
              <a:rPr lang="tr-TR" dirty="0" smtClean="0"/>
              <a:t>Kasa içerisinde yer alan bu donanımlar bilgisayarın temel çalışma sistemini oluşturur, hızını ve özelliklerini belirler.</a:t>
            </a:r>
            <a:endParaRPr lang="tr-TR" dirty="0"/>
          </a:p>
        </p:txBody>
      </p:sp>
      <p:pic>
        <p:nvPicPr>
          <p:cNvPr id="11266" name="Picture 2" descr="http://products.yumecompare.com/wp-content/uploads/compare/categories/17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599" y="3547547"/>
            <a:ext cx="1910585" cy="1431925"/>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http://starlinepc.ca/StarlinePC/catalog/images/EPIA-ML-4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1645" y="4725903"/>
            <a:ext cx="2463619" cy="1846406"/>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http://img.directindustry.com/images_di/photo-g/hard-disk-drive-hdd-40449-244790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05910" y="3222480"/>
            <a:ext cx="1861340" cy="1756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485409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1266"/>
                                        </p:tgtEl>
                                        <p:attrNameLst>
                                          <p:attrName>style.visibility</p:attrName>
                                        </p:attrNameLst>
                                      </p:cBhvr>
                                      <p:to>
                                        <p:strVal val="visible"/>
                                      </p:to>
                                    </p:set>
                                    <p:anim calcmode="lin" valueType="num">
                                      <p:cBhvr>
                                        <p:cTn id="12" dur="500" fill="hold"/>
                                        <p:tgtEl>
                                          <p:spTgt spid="11266"/>
                                        </p:tgtEl>
                                        <p:attrNameLst>
                                          <p:attrName>ppt_w</p:attrName>
                                        </p:attrNameLst>
                                      </p:cBhvr>
                                      <p:tavLst>
                                        <p:tav tm="0">
                                          <p:val>
                                            <p:fltVal val="0"/>
                                          </p:val>
                                        </p:tav>
                                        <p:tav tm="100000">
                                          <p:val>
                                            <p:strVal val="#ppt_w"/>
                                          </p:val>
                                        </p:tav>
                                      </p:tavLst>
                                    </p:anim>
                                    <p:anim calcmode="lin" valueType="num">
                                      <p:cBhvr>
                                        <p:cTn id="13" dur="500" fill="hold"/>
                                        <p:tgtEl>
                                          <p:spTgt spid="11266"/>
                                        </p:tgtEl>
                                        <p:attrNameLst>
                                          <p:attrName>ppt_h</p:attrName>
                                        </p:attrNameLst>
                                      </p:cBhvr>
                                      <p:tavLst>
                                        <p:tav tm="0">
                                          <p:val>
                                            <p:fltVal val="0"/>
                                          </p:val>
                                        </p:tav>
                                        <p:tav tm="100000">
                                          <p:val>
                                            <p:strVal val="#ppt_h"/>
                                          </p:val>
                                        </p:tav>
                                      </p:tavLst>
                                    </p:anim>
                                    <p:animEffect transition="in" filter="fade">
                                      <p:cBhvr>
                                        <p:cTn id="14" dur="500"/>
                                        <p:tgtEl>
                                          <p:spTgt spid="11266"/>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1268"/>
                                        </p:tgtEl>
                                        <p:attrNameLst>
                                          <p:attrName>style.visibility</p:attrName>
                                        </p:attrNameLst>
                                      </p:cBhvr>
                                      <p:to>
                                        <p:strVal val="visible"/>
                                      </p:to>
                                    </p:set>
                                    <p:anim calcmode="lin" valueType="num">
                                      <p:cBhvr>
                                        <p:cTn id="19" dur="500" fill="hold"/>
                                        <p:tgtEl>
                                          <p:spTgt spid="11268"/>
                                        </p:tgtEl>
                                        <p:attrNameLst>
                                          <p:attrName>ppt_w</p:attrName>
                                        </p:attrNameLst>
                                      </p:cBhvr>
                                      <p:tavLst>
                                        <p:tav tm="0">
                                          <p:val>
                                            <p:fltVal val="0"/>
                                          </p:val>
                                        </p:tav>
                                        <p:tav tm="100000">
                                          <p:val>
                                            <p:strVal val="#ppt_w"/>
                                          </p:val>
                                        </p:tav>
                                      </p:tavLst>
                                    </p:anim>
                                    <p:anim calcmode="lin" valueType="num">
                                      <p:cBhvr>
                                        <p:cTn id="20" dur="500" fill="hold"/>
                                        <p:tgtEl>
                                          <p:spTgt spid="11268"/>
                                        </p:tgtEl>
                                        <p:attrNameLst>
                                          <p:attrName>ppt_h</p:attrName>
                                        </p:attrNameLst>
                                      </p:cBhvr>
                                      <p:tavLst>
                                        <p:tav tm="0">
                                          <p:val>
                                            <p:fltVal val="0"/>
                                          </p:val>
                                        </p:tav>
                                        <p:tav tm="100000">
                                          <p:val>
                                            <p:strVal val="#ppt_h"/>
                                          </p:val>
                                        </p:tav>
                                      </p:tavLst>
                                    </p:anim>
                                    <p:animEffect transition="in" filter="fade">
                                      <p:cBhvr>
                                        <p:cTn id="21" dur="500"/>
                                        <p:tgtEl>
                                          <p:spTgt spid="11268"/>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11270"/>
                                        </p:tgtEl>
                                        <p:attrNameLst>
                                          <p:attrName>style.visibility</p:attrName>
                                        </p:attrNameLst>
                                      </p:cBhvr>
                                      <p:to>
                                        <p:strVal val="visible"/>
                                      </p:to>
                                    </p:set>
                                    <p:anim calcmode="lin" valueType="num">
                                      <p:cBhvr>
                                        <p:cTn id="26" dur="500" fill="hold"/>
                                        <p:tgtEl>
                                          <p:spTgt spid="11270"/>
                                        </p:tgtEl>
                                        <p:attrNameLst>
                                          <p:attrName>ppt_w</p:attrName>
                                        </p:attrNameLst>
                                      </p:cBhvr>
                                      <p:tavLst>
                                        <p:tav tm="0">
                                          <p:val>
                                            <p:fltVal val="0"/>
                                          </p:val>
                                        </p:tav>
                                        <p:tav tm="100000">
                                          <p:val>
                                            <p:strVal val="#ppt_w"/>
                                          </p:val>
                                        </p:tav>
                                      </p:tavLst>
                                    </p:anim>
                                    <p:anim calcmode="lin" valueType="num">
                                      <p:cBhvr>
                                        <p:cTn id="27" dur="500" fill="hold"/>
                                        <p:tgtEl>
                                          <p:spTgt spid="11270"/>
                                        </p:tgtEl>
                                        <p:attrNameLst>
                                          <p:attrName>ppt_h</p:attrName>
                                        </p:attrNameLst>
                                      </p:cBhvr>
                                      <p:tavLst>
                                        <p:tav tm="0">
                                          <p:val>
                                            <p:fltVal val="0"/>
                                          </p:val>
                                        </p:tav>
                                        <p:tav tm="100000">
                                          <p:val>
                                            <p:strVal val="#ppt_h"/>
                                          </p:val>
                                        </p:tav>
                                      </p:tavLst>
                                    </p:anim>
                                    <p:animEffect transition="in" filter="fade">
                                      <p:cBhvr>
                                        <p:cTn id="28" dur="500"/>
                                        <p:tgtEl>
                                          <p:spTgt spid="11270"/>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0" end="0"/>
                                            </p:txEl>
                                          </p:spTgt>
                                        </p:tgtEl>
                                        <p:attrNameLst>
                                          <p:attrName>style.visibility</p:attrName>
                                        </p:attrNameLst>
                                      </p:cBhvr>
                                      <p:to>
                                        <p:strVal val="visible"/>
                                      </p:to>
                                    </p:set>
                                    <p:animEffect transition="in" filter="fade">
                                      <p:cBhvr>
                                        <p:cTn id="33" dur="1000"/>
                                        <p:tgtEl>
                                          <p:spTgt spid="3">
                                            <p:txEl>
                                              <p:pRg st="0" end="0"/>
                                            </p:txEl>
                                          </p:spTgt>
                                        </p:tgtEl>
                                      </p:cBhvr>
                                    </p:animEffect>
                                    <p:anim calcmode="lin" valueType="num">
                                      <p:cBhvr>
                                        <p:cTn id="3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Anakart</a:t>
            </a:r>
            <a:endParaRPr lang="tr-TR" dirty="0"/>
          </a:p>
        </p:txBody>
      </p:sp>
      <p:sp>
        <p:nvSpPr>
          <p:cNvPr id="3" name="İçerik Yer Tutucusu 2"/>
          <p:cNvSpPr>
            <a:spLocks noGrp="1"/>
          </p:cNvSpPr>
          <p:nvPr>
            <p:ph idx="1"/>
          </p:nvPr>
        </p:nvSpPr>
        <p:spPr>
          <a:xfrm>
            <a:off x="609599" y="1765300"/>
            <a:ext cx="6347714" cy="4276063"/>
          </a:xfrm>
        </p:spPr>
        <p:txBody>
          <a:bodyPr/>
          <a:lstStyle/>
          <a:p>
            <a:r>
              <a:rPr lang="tr-TR" dirty="0" smtClean="0"/>
              <a:t>Diğer tüm donanımların takıldığı kasa içerisinde en büyük yer kaplayan donanımdır.</a:t>
            </a:r>
            <a:endParaRPr lang="tr-TR" dirty="0"/>
          </a:p>
        </p:txBody>
      </p:sp>
      <p:pic>
        <p:nvPicPr>
          <p:cNvPr id="12290" name="Picture 2" descr="http://www.via.com.tw/en/images/initiatives/empowered/pc3500_mainboar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0330" y="2794928"/>
            <a:ext cx="4286250" cy="3743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660167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2290"/>
                                        </p:tgtEl>
                                        <p:attrNameLst>
                                          <p:attrName>style.visibility</p:attrName>
                                        </p:attrNameLst>
                                      </p:cBhvr>
                                      <p:to>
                                        <p:strVal val="visible"/>
                                      </p:to>
                                    </p:set>
                                    <p:anim calcmode="lin" valueType="num">
                                      <p:cBhvr>
                                        <p:cTn id="12" dur="500" fill="hold"/>
                                        <p:tgtEl>
                                          <p:spTgt spid="12290"/>
                                        </p:tgtEl>
                                        <p:attrNameLst>
                                          <p:attrName>ppt_w</p:attrName>
                                        </p:attrNameLst>
                                      </p:cBhvr>
                                      <p:tavLst>
                                        <p:tav tm="0">
                                          <p:val>
                                            <p:fltVal val="0"/>
                                          </p:val>
                                        </p:tav>
                                        <p:tav tm="100000">
                                          <p:val>
                                            <p:strVal val="#ppt_w"/>
                                          </p:val>
                                        </p:tav>
                                      </p:tavLst>
                                    </p:anim>
                                    <p:anim calcmode="lin" valueType="num">
                                      <p:cBhvr>
                                        <p:cTn id="13" dur="500" fill="hold"/>
                                        <p:tgtEl>
                                          <p:spTgt spid="12290"/>
                                        </p:tgtEl>
                                        <p:attrNameLst>
                                          <p:attrName>ppt_h</p:attrName>
                                        </p:attrNameLst>
                                      </p:cBhvr>
                                      <p:tavLst>
                                        <p:tav tm="0">
                                          <p:val>
                                            <p:fltVal val="0"/>
                                          </p:val>
                                        </p:tav>
                                        <p:tav tm="100000">
                                          <p:val>
                                            <p:strVal val="#ppt_h"/>
                                          </p:val>
                                        </p:tav>
                                      </p:tavLst>
                                    </p:anim>
                                    <p:animEffect transition="in" filter="fade">
                                      <p:cBhvr>
                                        <p:cTn id="14" dur="500"/>
                                        <p:tgtEl>
                                          <p:spTgt spid="12290"/>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İşlemci</a:t>
            </a:r>
            <a:endParaRPr lang="tr-TR" dirty="0"/>
          </a:p>
        </p:txBody>
      </p:sp>
      <p:sp>
        <p:nvSpPr>
          <p:cNvPr id="3" name="İçerik Yer Tutucusu 2"/>
          <p:cNvSpPr>
            <a:spLocks noGrp="1"/>
          </p:cNvSpPr>
          <p:nvPr>
            <p:ph idx="1"/>
          </p:nvPr>
        </p:nvSpPr>
        <p:spPr>
          <a:xfrm>
            <a:off x="609599" y="1524000"/>
            <a:ext cx="6347714" cy="4517363"/>
          </a:xfrm>
        </p:spPr>
        <p:txBody>
          <a:bodyPr/>
          <a:lstStyle/>
          <a:p>
            <a:r>
              <a:rPr lang="tr-TR" dirty="0" smtClean="0"/>
              <a:t>Bilgisayardaki matematiksel ve mantıksal tüm işlemlerin yapıldığı donanımdır.</a:t>
            </a:r>
          </a:p>
          <a:p>
            <a:r>
              <a:rPr lang="tr-TR" dirty="0" smtClean="0"/>
              <a:t>Bilgisayarın hızını belirlemede önemli bir yere sahiptir.</a:t>
            </a:r>
            <a:endParaRPr lang="tr-TR" dirty="0"/>
          </a:p>
        </p:txBody>
      </p:sp>
      <p:pic>
        <p:nvPicPr>
          <p:cNvPr id="13314" name="Picture 2" descr="http://www.xbitlabs.com/images/cpu/core-i5-2500-2400-2300/cpu.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9801" y="3568701"/>
            <a:ext cx="3447209" cy="3021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450126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3314"/>
                                        </p:tgtEl>
                                        <p:attrNameLst>
                                          <p:attrName>style.visibility</p:attrName>
                                        </p:attrNameLst>
                                      </p:cBhvr>
                                      <p:to>
                                        <p:strVal val="visible"/>
                                      </p:to>
                                    </p:set>
                                    <p:anim calcmode="lin" valueType="num">
                                      <p:cBhvr>
                                        <p:cTn id="12" dur="500" fill="hold"/>
                                        <p:tgtEl>
                                          <p:spTgt spid="13314"/>
                                        </p:tgtEl>
                                        <p:attrNameLst>
                                          <p:attrName>ppt_w</p:attrName>
                                        </p:attrNameLst>
                                      </p:cBhvr>
                                      <p:tavLst>
                                        <p:tav tm="0">
                                          <p:val>
                                            <p:fltVal val="0"/>
                                          </p:val>
                                        </p:tav>
                                        <p:tav tm="100000">
                                          <p:val>
                                            <p:strVal val="#ppt_w"/>
                                          </p:val>
                                        </p:tav>
                                      </p:tavLst>
                                    </p:anim>
                                    <p:anim calcmode="lin" valueType="num">
                                      <p:cBhvr>
                                        <p:cTn id="13" dur="500" fill="hold"/>
                                        <p:tgtEl>
                                          <p:spTgt spid="13314"/>
                                        </p:tgtEl>
                                        <p:attrNameLst>
                                          <p:attrName>ppt_h</p:attrName>
                                        </p:attrNameLst>
                                      </p:cBhvr>
                                      <p:tavLst>
                                        <p:tav tm="0">
                                          <p:val>
                                            <p:fltVal val="0"/>
                                          </p:val>
                                        </p:tav>
                                        <p:tav tm="100000">
                                          <p:val>
                                            <p:strVal val="#ppt_h"/>
                                          </p:val>
                                        </p:tav>
                                      </p:tavLst>
                                    </p:anim>
                                    <p:animEffect transition="in" filter="fade">
                                      <p:cBhvr>
                                        <p:cTn id="14" dur="500"/>
                                        <p:tgtEl>
                                          <p:spTgt spid="1331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1000"/>
                                        <p:tgtEl>
                                          <p:spTgt spid="3">
                                            <p:txEl>
                                              <p:pRg st="1" end="1"/>
                                            </p:txEl>
                                          </p:spTgt>
                                        </p:tgtEl>
                                      </p:cBhvr>
                                    </p:animEffect>
                                    <p:anim calcmode="lin" valueType="num">
                                      <p:cBhvr>
                                        <p:cTn id="2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İşlemci</a:t>
            </a:r>
            <a:endParaRPr lang="tr-TR" dirty="0"/>
          </a:p>
        </p:txBody>
      </p:sp>
      <p:sp>
        <p:nvSpPr>
          <p:cNvPr id="3" name="İçerik Yer Tutucusu 2"/>
          <p:cNvSpPr>
            <a:spLocks noGrp="1"/>
          </p:cNvSpPr>
          <p:nvPr>
            <p:ph idx="1"/>
          </p:nvPr>
        </p:nvSpPr>
        <p:spPr>
          <a:xfrm>
            <a:off x="609599" y="2160590"/>
            <a:ext cx="2275584" cy="3880773"/>
          </a:xfrm>
        </p:spPr>
        <p:txBody>
          <a:bodyPr/>
          <a:lstStyle/>
          <a:p>
            <a:r>
              <a:rPr lang="tr-TR" dirty="0" smtClean="0"/>
              <a:t>Tüm işlemlerin yapıldığı merkez olduğu </a:t>
            </a:r>
            <a:r>
              <a:rPr lang="tr-TR" dirty="0"/>
              <a:t>için </a:t>
            </a:r>
            <a:r>
              <a:rPr lang="tr-TR" dirty="0" smtClean="0"/>
              <a:t>işlemciye bilgisayarın </a:t>
            </a:r>
            <a:r>
              <a:rPr lang="tr-TR" dirty="0"/>
              <a:t>beyni diyebiliriz.</a:t>
            </a:r>
          </a:p>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0283" y="1799562"/>
            <a:ext cx="4072129" cy="4241801"/>
          </a:xfrm>
          <a:prstGeom prst="rect">
            <a:avLst/>
          </a:prstGeom>
          <a:ln>
            <a:noFill/>
          </a:ln>
          <a:effectLst>
            <a:softEdge rad="112500"/>
          </a:effectLst>
        </p:spPr>
      </p:pic>
    </p:spTree>
    <p:extLst>
      <p:ext uri="{BB962C8B-B14F-4D97-AF65-F5344CB8AC3E}">
        <p14:creationId xmlns:p14="http://schemas.microsoft.com/office/powerpoint/2010/main" val="413593833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Ekran Kartı</a:t>
            </a:r>
            <a:endParaRPr lang="tr-TR" dirty="0"/>
          </a:p>
        </p:txBody>
      </p:sp>
      <p:sp>
        <p:nvSpPr>
          <p:cNvPr id="3" name="İçerik Yer Tutucusu 2"/>
          <p:cNvSpPr>
            <a:spLocks noGrp="1"/>
          </p:cNvSpPr>
          <p:nvPr>
            <p:ph idx="1"/>
          </p:nvPr>
        </p:nvSpPr>
        <p:spPr>
          <a:xfrm>
            <a:off x="4140201" y="2160590"/>
            <a:ext cx="3086100" cy="3880773"/>
          </a:xfrm>
        </p:spPr>
        <p:txBody>
          <a:bodyPr/>
          <a:lstStyle/>
          <a:p>
            <a:r>
              <a:rPr lang="tr-TR" dirty="0" smtClean="0"/>
              <a:t>Görüntüyü işler ve işlenen görüntünün ekrana aktarılmasını sağlar.</a:t>
            </a:r>
          </a:p>
          <a:p>
            <a:r>
              <a:rPr lang="tr-TR" dirty="0" smtClean="0"/>
              <a:t>Oyunların akıcı çalışmasında önemi büyüktür.</a:t>
            </a:r>
            <a:endParaRPr lang="tr-TR" dirty="0"/>
          </a:p>
        </p:txBody>
      </p:sp>
      <p:pic>
        <p:nvPicPr>
          <p:cNvPr id="14338" name="Picture 2" descr="http://cdn.cnet.com.au/cnet2/i/r/2006/desktops/pc/videocard/ati_radeon_440x33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391" y="2810006"/>
            <a:ext cx="3676646" cy="2757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097084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4338"/>
                                        </p:tgtEl>
                                        <p:attrNameLst>
                                          <p:attrName>style.visibility</p:attrName>
                                        </p:attrNameLst>
                                      </p:cBhvr>
                                      <p:to>
                                        <p:strVal val="visible"/>
                                      </p:to>
                                    </p:set>
                                    <p:anim calcmode="lin" valueType="num">
                                      <p:cBhvr>
                                        <p:cTn id="12" dur="500" fill="hold"/>
                                        <p:tgtEl>
                                          <p:spTgt spid="14338"/>
                                        </p:tgtEl>
                                        <p:attrNameLst>
                                          <p:attrName>ppt_w</p:attrName>
                                        </p:attrNameLst>
                                      </p:cBhvr>
                                      <p:tavLst>
                                        <p:tav tm="0">
                                          <p:val>
                                            <p:fltVal val="0"/>
                                          </p:val>
                                        </p:tav>
                                        <p:tav tm="100000">
                                          <p:val>
                                            <p:strVal val="#ppt_w"/>
                                          </p:val>
                                        </p:tav>
                                      </p:tavLst>
                                    </p:anim>
                                    <p:anim calcmode="lin" valueType="num">
                                      <p:cBhvr>
                                        <p:cTn id="13" dur="500" fill="hold"/>
                                        <p:tgtEl>
                                          <p:spTgt spid="14338"/>
                                        </p:tgtEl>
                                        <p:attrNameLst>
                                          <p:attrName>ppt_h</p:attrName>
                                        </p:attrNameLst>
                                      </p:cBhvr>
                                      <p:tavLst>
                                        <p:tav tm="0">
                                          <p:val>
                                            <p:fltVal val="0"/>
                                          </p:val>
                                        </p:tav>
                                        <p:tav tm="100000">
                                          <p:val>
                                            <p:strVal val="#ppt_h"/>
                                          </p:val>
                                        </p:tav>
                                      </p:tavLst>
                                    </p:anim>
                                    <p:animEffect transition="in" filter="fade">
                                      <p:cBhvr>
                                        <p:cTn id="14" dur="500"/>
                                        <p:tgtEl>
                                          <p:spTgt spid="14338"/>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1000"/>
                                        <p:tgtEl>
                                          <p:spTgt spid="3">
                                            <p:txEl>
                                              <p:pRg st="1" end="1"/>
                                            </p:txEl>
                                          </p:spTgt>
                                        </p:tgtEl>
                                      </p:cBhvr>
                                    </p:animEffect>
                                    <p:anim calcmode="lin" valueType="num">
                                      <p:cBhvr>
                                        <p:cTn id="2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Bellek</a:t>
            </a:r>
            <a:endParaRPr lang="tr-TR" dirty="0"/>
          </a:p>
        </p:txBody>
      </p:sp>
      <p:sp>
        <p:nvSpPr>
          <p:cNvPr id="3" name="İçerik Yer Tutucusu 2"/>
          <p:cNvSpPr>
            <a:spLocks noGrp="1"/>
          </p:cNvSpPr>
          <p:nvPr>
            <p:ph idx="1"/>
          </p:nvPr>
        </p:nvSpPr>
        <p:spPr>
          <a:xfrm>
            <a:off x="609599" y="1498600"/>
            <a:ext cx="6347714" cy="1638301"/>
          </a:xfrm>
        </p:spPr>
        <p:txBody>
          <a:bodyPr/>
          <a:lstStyle/>
          <a:p>
            <a:r>
              <a:rPr lang="tr-TR" dirty="0" smtClean="0"/>
              <a:t>Bilgilerin geçici olarak saklandığı donanım birimidir. Elektrik kesilmesi durumunda içindeki bilgiler silinir.</a:t>
            </a:r>
            <a:endParaRPr lang="tr-TR" dirty="0"/>
          </a:p>
        </p:txBody>
      </p:sp>
      <p:pic>
        <p:nvPicPr>
          <p:cNvPr id="15362" name="Picture 2" descr="http://www.blogatur.com/wp-content/uploads/2013/09/ram-secim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599" y="2819400"/>
            <a:ext cx="5715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357967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5362"/>
                                        </p:tgtEl>
                                        <p:attrNameLst>
                                          <p:attrName>style.visibility</p:attrName>
                                        </p:attrNameLst>
                                      </p:cBhvr>
                                      <p:to>
                                        <p:strVal val="visible"/>
                                      </p:to>
                                    </p:set>
                                    <p:anim calcmode="lin" valueType="num">
                                      <p:cBhvr>
                                        <p:cTn id="12" dur="500" fill="hold"/>
                                        <p:tgtEl>
                                          <p:spTgt spid="15362"/>
                                        </p:tgtEl>
                                        <p:attrNameLst>
                                          <p:attrName>ppt_w</p:attrName>
                                        </p:attrNameLst>
                                      </p:cBhvr>
                                      <p:tavLst>
                                        <p:tav tm="0">
                                          <p:val>
                                            <p:fltVal val="0"/>
                                          </p:val>
                                        </p:tav>
                                        <p:tav tm="100000">
                                          <p:val>
                                            <p:strVal val="#ppt_w"/>
                                          </p:val>
                                        </p:tav>
                                      </p:tavLst>
                                    </p:anim>
                                    <p:anim calcmode="lin" valueType="num">
                                      <p:cBhvr>
                                        <p:cTn id="13" dur="500" fill="hold"/>
                                        <p:tgtEl>
                                          <p:spTgt spid="15362"/>
                                        </p:tgtEl>
                                        <p:attrNameLst>
                                          <p:attrName>ppt_h</p:attrName>
                                        </p:attrNameLst>
                                      </p:cBhvr>
                                      <p:tavLst>
                                        <p:tav tm="0">
                                          <p:val>
                                            <p:fltVal val="0"/>
                                          </p:val>
                                        </p:tav>
                                        <p:tav tm="100000">
                                          <p:val>
                                            <p:strVal val="#ppt_h"/>
                                          </p:val>
                                        </p:tav>
                                      </p:tavLst>
                                    </p:anim>
                                    <p:animEffect transition="in" filter="fade">
                                      <p:cBhvr>
                                        <p:cTn id="14" dur="500"/>
                                        <p:tgtEl>
                                          <p:spTgt spid="1536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Bellek</a:t>
            </a:r>
            <a:endParaRPr lang="tr-TR" dirty="0"/>
          </a:p>
        </p:txBody>
      </p:sp>
      <p:sp>
        <p:nvSpPr>
          <p:cNvPr id="3" name="İçerik Yer Tutucusu 2"/>
          <p:cNvSpPr>
            <a:spLocks noGrp="1"/>
          </p:cNvSpPr>
          <p:nvPr>
            <p:ph idx="1"/>
          </p:nvPr>
        </p:nvSpPr>
        <p:spPr>
          <a:xfrm>
            <a:off x="609599" y="1498600"/>
            <a:ext cx="6347714" cy="1638301"/>
          </a:xfrm>
        </p:spPr>
        <p:txBody>
          <a:bodyPr/>
          <a:lstStyle/>
          <a:p>
            <a:r>
              <a:rPr lang="tr-TR" dirty="0" smtClean="0"/>
              <a:t>Belleğin fazla olması bilgisayarda birden çok programı aynı anda hızlı bir şekilde çalıştırmaya yardımcı olur. Dolayısıyla bilgisayarın hızına etkisi büyüktür.</a:t>
            </a:r>
            <a:endParaRPr lang="tr-TR" dirty="0"/>
          </a:p>
        </p:txBody>
      </p:sp>
      <p:pic>
        <p:nvPicPr>
          <p:cNvPr id="1026" name="Picture 2" descr="http://bim9.com/wp-content/uploads/2012/01/RAM_S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3975" y="2317750"/>
            <a:ext cx="5823609" cy="3878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722802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 calcmode="lin" valueType="num">
                                      <p:cBhvr>
                                        <p:cTn id="12" dur="500" fill="hold"/>
                                        <p:tgtEl>
                                          <p:spTgt spid="1026"/>
                                        </p:tgtEl>
                                        <p:attrNameLst>
                                          <p:attrName>ppt_w</p:attrName>
                                        </p:attrNameLst>
                                      </p:cBhvr>
                                      <p:tavLst>
                                        <p:tav tm="0">
                                          <p:val>
                                            <p:fltVal val="0"/>
                                          </p:val>
                                        </p:tav>
                                        <p:tav tm="100000">
                                          <p:val>
                                            <p:strVal val="#ppt_w"/>
                                          </p:val>
                                        </p:tav>
                                      </p:tavLst>
                                    </p:anim>
                                    <p:anim calcmode="lin" valueType="num">
                                      <p:cBhvr>
                                        <p:cTn id="13" dur="500" fill="hold"/>
                                        <p:tgtEl>
                                          <p:spTgt spid="1026"/>
                                        </p:tgtEl>
                                        <p:attrNameLst>
                                          <p:attrName>ppt_h</p:attrName>
                                        </p:attrNameLst>
                                      </p:cBhvr>
                                      <p:tavLst>
                                        <p:tav tm="0">
                                          <p:val>
                                            <p:fltVal val="0"/>
                                          </p:val>
                                        </p:tav>
                                        <p:tav tm="100000">
                                          <p:val>
                                            <p:strVal val="#ppt_h"/>
                                          </p:val>
                                        </p:tav>
                                      </p:tavLst>
                                    </p:anim>
                                    <p:animEffect transition="in" filter="fade">
                                      <p:cBhvr>
                                        <p:cTn id="14" dur="500"/>
                                        <p:tgtEl>
                                          <p:spTgt spid="1026"/>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Sabit Disk</a:t>
            </a:r>
            <a:endParaRPr lang="tr-TR" dirty="0"/>
          </a:p>
        </p:txBody>
      </p:sp>
      <p:sp>
        <p:nvSpPr>
          <p:cNvPr id="3" name="İçerik Yer Tutucusu 2"/>
          <p:cNvSpPr>
            <a:spLocks noGrp="1"/>
          </p:cNvSpPr>
          <p:nvPr>
            <p:ph idx="1"/>
          </p:nvPr>
        </p:nvSpPr>
        <p:spPr>
          <a:xfrm>
            <a:off x="609599" y="2160590"/>
            <a:ext cx="2755901" cy="3880773"/>
          </a:xfrm>
        </p:spPr>
        <p:txBody>
          <a:bodyPr/>
          <a:lstStyle/>
          <a:p>
            <a:r>
              <a:rPr lang="tr-TR" dirty="0" smtClean="0"/>
              <a:t>Bilgileri kalıcı olarak depolayan donanımdır. Dosyalar, müzikler, filmler vs. tüm bilgilerimiz sabit diskte kayıtlıdır.</a:t>
            </a:r>
          </a:p>
          <a:p>
            <a:r>
              <a:rPr lang="tr-TR" dirty="0" smtClean="0"/>
              <a:t>Elektrik kesilmesi durumunda içindeki bilgiler silinmez.</a:t>
            </a:r>
            <a:endParaRPr lang="tr-TR" dirty="0"/>
          </a:p>
        </p:txBody>
      </p:sp>
      <p:pic>
        <p:nvPicPr>
          <p:cNvPr id="2050" name="Picture 2" descr="http://www.storagereview.com/images/StorageReview-Seagate-NAS-HD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5400" y="2160590"/>
            <a:ext cx="3252775" cy="26634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464375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 calcmode="lin" valueType="num">
                                      <p:cBhvr>
                                        <p:cTn id="12" dur="500" fill="hold"/>
                                        <p:tgtEl>
                                          <p:spTgt spid="2050"/>
                                        </p:tgtEl>
                                        <p:attrNameLst>
                                          <p:attrName>ppt_w</p:attrName>
                                        </p:attrNameLst>
                                      </p:cBhvr>
                                      <p:tavLst>
                                        <p:tav tm="0">
                                          <p:val>
                                            <p:fltVal val="0"/>
                                          </p:val>
                                        </p:tav>
                                        <p:tav tm="100000">
                                          <p:val>
                                            <p:strVal val="#ppt_w"/>
                                          </p:val>
                                        </p:tav>
                                      </p:tavLst>
                                    </p:anim>
                                    <p:anim calcmode="lin" valueType="num">
                                      <p:cBhvr>
                                        <p:cTn id="13" dur="500" fill="hold"/>
                                        <p:tgtEl>
                                          <p:spTgt spid="2050"/>
                                        </p:tgtEl>
                                        <p:attrNameLst>
                                          <p:attrName>ppt_h</p:attrName>
                                        </p:attrNameLst>
                                      </p:cBhvr>
                                      <p:tavLst>
                                        <p:tav tm="0">
                                          <p:val>
                                            <p:fltVal val="0"/>
                                          </p:val>
                                        </p:tav>
                                        <p:tav tm="100000">
                                          <p:val>
                                            <p:strVal val="#ppt_h"/>
                                          </p:val>
                                        </p:tav>
                                      </p:tavLst>
                                    </p:anim>
                                    <p:animEffect transition="in" filter="fade">
                                      <p:cBhvr>
                                        <p:cTn id="14" dur="500"/>
                                        <p:tgtEl>
                                          <p:spTgt spid="2050"/>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1000"/>
                                        <p:tgtEl>
                                          <p:spTgt spid="3">
                                            <p:txEl>
                                              <p:pRg st="1" end="1"/>
                                            </p:txEl>
                                          </p:spTgt>
                                        </p:tgtEl>
                                      </p:cBhvr>
                                    </p:animEffect>
                                    <p:anim calcmode="lin" valueType="num">
                                      <p:cBhvr>
                                        <p:cTn id="2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Sabit Disk</a:t>
            </a:r>
            <a:endParaRPr lang="tr-TR" dirty="0"/>
          </a:p>
        </p:txBody>
      </p:sp>
      <p:sp>
        <p:nvSpPr>
          <p:cNvPr id="3" name="İçerik Yer Tutucusu 2"/>
          <p:cNvSpPr>
            <a:spLocks noGrp="1"/>
          </p:cNvSpPr>
          <p:nvPr>
            <p:ph idx="1"/>
          </p:nvPr>
        </p:nvSpPr>
        <p:spPr>
          <a:xfrm>
            <a:off x="4467224" y="1930400"/>
            <a:ext cx="2755901" cy="3880773"/>
          </a:xfrm>
        </p:spPr>
        <p:txBody>
          <a:bodyPr/>
          <a:lstStyle/>
          <a:p>
            <a:r>
              <a:rPr lang="tr-TR" dirty="0" smtClean="0"/>
              <a:t>Sabit diskler büyüklük, dönme hızları ve kapasiteleri ile birbirinden farklılık gösterebilir.</a:t>
            </a:r>
            <a:endParaRPr lang="tr-TR" dirty="0"/>
          </a:p>
        </p:txBody>
      </p:sp>
      <p:pic>
        <p:nvPicPr>
          <p:cNvPr id="3074" name="Picture 2" descr="http://img.tomshardware.com/us/2007/06/01/the_power_saving_guide/hd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786" y="1930400"/>
            <a:ext cx="4048125" cy="3562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224178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 calcmode="lin" valueType="num">
                                      <p:cBhvr>
                                        <p:cTn id="12" dur="500" fill="hold"/>
                                        <p:tgtEl>
                                          <p:spTgt spid="3074"/>
                                        </p:tgtEl>
                                        <p:attrNameLst>
                                          <p:attrName>ppt_w</p:attrName>
                                        </p:attrNameLst>
                                      </p:cBhvr>
                                      <p:tavLst>
                                        <p:tav tm="0">
                                          <p:val>
                                            <p:fltVal val="0"/>
                                          </p:val>
                                        </p:tav>
                                        <p:tav tm="100000">
                                          <p:val>
                                            <p:strVal val="#ppt_w"/>
                                          </p:val>
                                        </p:tav>
                                      </p:tavLst>
                                    </p:anim>
                                    <p:anim calcmode="lin" valueType="num">
                                      <p:cBhvr>
                                        <p:cTn id="13" dur="500" fill="hold"/>
                                        <p:tgtEl>
                                          <p:spTgt spid="3074"/>
                                        </p:tgtEl>
                                        <p:attrNameLst>
                                          <p:attrName>ppt_h</p:attrName>
                                        </p:attrNameLst>
                                      </p:cBhvr>
                                      <p:tavLst>
                                        <p:tav tm="0">
                                          <p:val>
                                            <p:fltVal val="0"/>
                                          </p:val>
                                        </p:tav>
                                        <p:tav tm="100000">
                                          <p:val>
                                            <p:strVal val="#ppt_h"/>
                                          </p:val>
                                        </p:tav>
                                      </p:tavLst>
                                    </p:anim>
                                    <p:animEffect transition="in" filter="fade">
                                      <p:cBhvr>
                                        <p:cTn id="14" dur="500"/>
                                        <p:tgtEl>
                                          <p:spTgt spid="307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Güç Kaynağı</a:t>
            </a:r>
            <a:endParaRPr lang="tr-TR" dirty="0"/>
          </a:p>
        </p:txBody>
      </p:sp>
      <p:sp>
        <p:nvSpPr>
          <p:cNvPr id="3" name="İçerik Yer Tutucusu 2"/>
          <p:cNvSpPr>
            <a:spLocks noGrp="1"/>
          </p:cNvSpPr>
          <p:nvPr>
            <p:ph idx="1"/>
          </p:nvPr>
        </p:nvSpPr>
        <p:spPr>
          <a:xfrm>
            <a:off x="609599" y="2160591"/>
            <a:ext cx="6464301" cy="950910"/>
          </a:xfrm>
        </p:spPr>
        <p:txBody>
          <a:bodyPr/>
          <a:lstStyle/>
          <a:p>
            <a:r>
              <a:rPr lang="tr-TR" dirty="0" smtClean="0"/>
              <a:t>Bilgisayarın tüm parçalarına gerekli gücü (elektrik akımı) sağlayan donanımdır.</a:t>
            </a:r>
            <a:endParaRPr lang="tr-TR" dirty="0"/>
          </a:p>
        </p:txBody>
      </p:sp>
      <p:pic>
        <p:nvPicPr>
          <p:cNvPr id="4098" name="Picture 2" descr="http://www.plinkusa.net/products/FSP300-60THA-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6874" y="3111501"/>
            <a:ext cx="3921125" cy="31685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699781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 calcmode="lin" valueType="num">
                                      <p:cBhvr>
                                        <p:cTn id="12" dur="500" fill="hold"/>
                                        <p:tgtEl>
                                          <p:spTgt spid="4098"/>
                                        </p:tgtEl>
                                        <p:attrNameLst>
                                          <p:attrName>ppt_w</p:attrName>
                                        </p:attrNameLst>
                                      </p:cBhvr>
                                      <p:tavLst>
                                        <p:tav tm="0">
                                          <p:val>
                                            <p:fltVal val="0"/>
                                          </p:val>
                                        </p:tav>
                                        <p:tav tm="100000">
                                          <p:val>
                                            <p:strVal val="#ppt_w"/>
                                          </p:val>
                                        </p:tav>
                                      </p:tavLst>
                                    </p:anim>
                                    <p:anim calcmode="lin" valueType="num">
                                      <p:cBhvr>
                                        <p:cTn id="13" dur="500" fill="hold"/>
                                        <p:tgtEl>
                                          <p:spTgt spid="4098"/>
                                        </p:tgtEl>
                                        <p:attrNameLst>
                                          <p:attrName>ppt_h</p:attrName>
                                        </p:attrNameLst>
                                      </p:cBhvr>
                                      <p:tavLst>
                                        <p:tav tm="0">
                                          <p:val>
                                            <p:fltVal val="0"/>
                                          </p:val>
                                        </p:tav>
                                        <p:tav tm="100000">
                                          <p:val>
                                            <p:strVal val="#ppt_h"/>
                                          </p:val>
                                        </p:tav>
                                      </p:tavLst>
                                    </p:anim>
                                    <p:animEffect transition="in" filter="fade">
                                      <p:cBhvr>
                                        <p:cTn id="14" dur="500"/>
                                        <p:tgtEl>
                                          <p:spTgt spid="4098"/>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Ağ Kartı</a:t>
            </a:r>
            <a:endParaRPr lang="tr-TR" dirty="0"/>
          </a:p>
        </p:txBody>
      </p:sp>
      <p:pic>
        <p:nvPicPr>
          <p:cNvPr id="5122" name="Picture 2" descr="http://www.buzzle.com/img/articleImages/277543-26816-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6083" y="2908300"/>
            <a:ext cx="4849199" cy="3228182"/>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609599" y="2160591"/>
            <a:ext cx="3098801" cy="2195510"/>
          </a:xfrm>
        </p:spPr>
        <p:txBody>
          <a:bodyPr/>
          <a:lstStyle/>
          <a:p>
            <a:r>
              <a:rPr lang="tr-TR" dirty="0" smtClean="0"/>
              <a:t>Bilgisayarın bir ağa veya başka bir bilgisayara bağlanmasını sağlayan donanımdır. Yeni </a:t>
            </a:r>
            <a:r>
              <a:rPr lang="tr-TR" dirty="0" err="1" smtClean="0"/>
              <a:t>anakartlar</a:t>
            </a:r>
            <a:r>
              <a:rPr lang="tr-TR" dirty="0" smtClean="0"/>
              <a:t> üzerinde tümleşik olarak yer alır.</a:t>
            </a:r>
            <a:endParaRPr lang="tr-TR" dirty="0"/>
          </a:p>
        </p:txBody>
      </p:sp>
    </p:spTree>
    <p:extLst>
      <p:ext uri="{BB962C8B-B14F-4D97-AF65-F5344CB8AC3E}">
        <p14:creationId xmlns:p14="http://schemas.microsoft.com/office/powerpoint/2010/main" val="36754798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5122"/>
                                        </p:tgtEl>
                                        <p:attrNameLst>
                                          <p:attrName>style.visibility</p:attrName>
                                        </p:attrNameLst>
                                      </p:cBhvr>
                                      <p:to>
                                        <p:strVal val="visible"/>
                                      </p:to>
                                    </p:set>
                                    <p:anim calcmode="lin" valueType="num">
                                      <p:cBhvr>
                                        <p:cTn id="12" dur="500" fill="hold"/>
                                        <p:tgtEl>
                                          <p:spTgt spid="5122"/>
                                        </p:tgtEl>
                                        <p:attrNameLst>
                                          <p:attrName>ppt_w</p:attrName>
                                        </p:attrNameLst>
                                      </p:cBhvr>
                                      <p:tavLst>
                                        <p:tav tm="0">
                                          <p:val>
                                            <p:fltVal val="0"/>
                                          </p:val>
                                        </p:tav>
                                        <p:tav tm="100000">
                                          <p:val>
                                            <p:strVal val="#ppt_w"/>
                                          </p:val>
                                        </p:tav>
                                      </p:tavLst>
                                    </p:anim>
                                    <p:anim calcmode="lin" valueType="num">
                                      <p:cBhvr>
                                        <p:cTn id="13" dur="500" fill="hold"/>
                                        <p:tgtEl>
                                          <p:spTgt spid="5122"/>
                                        </p:tgtEl>
                                        <p:attrNameLst>
                                          <p:attrName>ppt_h</p:attrName>
                                        </p:attrNameLst>
                                      </p:cBhvr>
                                      <p:tavLst>
                                        <p:tav tm="0">
                                          <p:val>
                                            <p:fltVal val="0"/>
                                          </p:val>
                                        </p:tav>
                                        <p:tav tm="100000">
                                          <p:val>
                                            <p:strVal val="#ppt_h"/>
                                          </p:val>
                                        </p:tav>
                                      </p:tavLst>
                                    </p:anim>
                                    <p:animEffect transition="in" filter="fade">
                                      <p:cBhvr>
                                        <p:cTn id="14" dur="500"/>
                                        <p:tgtEl>
                                          <p:spTgt spid="512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Soğutucu Fanlar</a:t>
            </a:r>
            <a:endParaRPr lang="tr-TR" dirty="0"/>
          </a:p>
        </p:txBody>
      </p:sp>
      <p:sp>
        <p:nvSpPr>
          <p:cNvPr id="3" name="İçerik Yer Tutucusu 2"/>
          <p:cNvSpPr>
            <a:spLocks noGrp="1"/>
          </p:cNvSpPr>
          <p:nvPr>
            <p:ph idx="1"/>
          </p:nvPr>
        </p:nvSpPr>
        <p:spPr>
          <a:xfrm>
            <a:off x="609599" y="1930400"/>
            <a:ext cx="2601213" cy="3880773"/>
          </a:xfrm>
        </p:spPr>
        <p:txBody>
          <a:bodyPr/>
          <a:lstStyle/>
          <a:p>
            <a:r>
              <a:rPr lang="tr-TR" dirty="0" smtClean="0"/>
              <a:t>Kasa içerisindeki ısıyı düşürmeye yardımcı olan pervanelerdir. Bunlar hem parçaları soğutur hem de kasa içerisindeki hava akımını sağlar.</a:t>
            </a:r>
            <a:endParaRPr lang="tr-TR" dirty="0"/>
          </a:p>
        </p:txBody>
      </p:sp>
      <p:pic>
        <p:nvPicPr>
          <p:cNvPr id="6146" name="Picture 2" descr="250240201321614194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4775" y="1930400"/>
            <a:ext cx="28575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849969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6146"/>
                                        </p:tgtEl>
                                        <p:attrNameLst>
                                          <p:attrName>style.visibility</p:attrName>
                                        </p:attrNameLst>
                                      </p:cBhvr>
                                      <p:to>
                                        <p:strVal val="visible"/>
                                      </p:to>
                                    </p:set>
                                    <p:anim calcmode="lin" valueType="num">
                                      <p:cBhvr>
                                        <p:cTn id="12" dur="500" fill="hold"/>
                                        <p:tgtEl>
                                          <p:spTgt spid="6146"/>
                                        </p:tgtEl>
                                        <p:attrNameLst>
                                          <p:attrName>ppt_w</p:attrName>
                                        </p:attrNameLst>
                                      </p:cBhvr>
                                      <p:tavLst>
                                        <p:tav tm="0">
                                          <p:val>
                                            <p:fltVal val="0"/>
                                          </p:val>
                                        </p:tav>
                                        <p:tav tm="100000">
                                          <p:val>
                                            <p:strVal val="#ppt_w"/>
                                          </p:val>
                                        </p:tav>
                                      </p:tavLst>
                                    </p:anim>
                                    <p:anim calcmode="lin" valueType="num">
                                      <p:cBhvr>
                                        <p:cTn id="13" dur="500" fill="hold"/>
                                        <p:tgtEl>
                                          <p:spTgt spid="6146"/>
                                        </p:tgtEl>
                                        <p:attrNameLst>
                                          <p:attrName>ppt_h</p:attrName>
                                        </p:attrNameLst>
                                      </p:cBhvr>
                                      <p:tavLst>
                                        <p:tav tm="0">
                                          <p:val>
                                            <p:fltVal val="0"/>
                                          </p:val>
                                        </p:tav>
                                        <p:tav tm="100000">
                                          <p:val>
                                            <p:strVal val="#ppt_h"/>
                                          </p:val>
                                        </p:tav>
                                      </p:tavLst>
                                    </p:anim>
                                    <p:animEffect transition="in" filter="fade">
                                      <p:cBhvr>
                                        <p:cTn id="14" dur="500"/>
                                        <p:tgtEl>
                                          <p:spTgt spid="6146"/>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Disket Sürücü</a:t>
            </a:r>
            <a:endParaRPr lang="tr-TR" dirty="0"/>
          </a:p>
        </p:txBody>
      </p:sp>
      <p:sp>
        <p:nvSpPr>
          <p:cNvPr id="3" name="İçerik Yer Tutucusu 2"/>
          <p:cNvSpPr>
            <a:spLocks noGrp="1"/>
          </p:cNvSpPr>
          <p:nvPr>
            <p:ph idx="1"/>
          </p:nvPr>
        </p:nvSpPr>
        <p:spPr>
          <a:xfrm>
            <a:off x="4343401" y="2060432"/>
            <a:ext cx="2613912" cy="3980932"/>
          </a:xfrm>
        </p:spPr>
        <p:txBody>
          <a:bodyPr/>
          <a:lstStyle/>
          <a:p>
            <a:r>
              <a:rPr lang="tr-TR" dirty="0" smtClean="0"/>
              <a:t>Disketlere okuma yazma işlemi yapan donanımdır. Günümüzde artık kullanılmamaktadır.</a:t>
            </a:r>
            <a:endParaRPr lang="tr-TR" dirty="0"/>
          </a:p>
        </p:txBody>
      </p:sp>
      <p:pic>
        <p:nvPicPr>
          <p:cNvPr id="7172" name="Picture 4" descr="http://www.darlingtoncomputerrepairs.co.uk/images/flopp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7084" y="3760515"/>
            <a:ext cx="3746501" cy="2768899"/>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http://www.photo-dictionary.com/photofiles/list/1332/1832floppy_dis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475" y="1643777"/>
            <a:ext cx="2511425" cy="26621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177263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7170"/>
                                        </p:tgtEl>
                                        <p:attrNameLst>
                                          <p:attrName>style.visibility</p:attrName>
                                        </p:attrNameLst>
                                      </p:cBhvr>
                                      <p:to>
                                        <p:strVal val="visible"/>
                                      </p:to>
                                    </p:set>
                                    <p:anim calcmode="lin" valueType="num">
                                      <p:cBhvr>
                                        <p:cTn id="12" dur="500" fill="hold"/>
                                        <p:tgtEl>
                                          <p:spTgt spid="7170"/>
                                        </p:tgtEl>
                                        <p:attrNameLst>
                                          <p:attrName>ppt_w</p:attrName>
                                        </p:attrNameLst>
                                      </p:cBhvr>
                                      <p:tavLst>
                                        <p:tav tm="0">
                                          <p:val>
                                            <p:fltVal val="0"/>
                                          </p:val>
                                        </p:tav>
                                        <p:tav tm="100000">
                                          <p:val>
                                            <p:strVal val="#ppt_w"/>
                                          </p:val>
                                        </p:tav>
                                      </p:tavLst>
                                    </p:anim>
                                    <p:anim calcmode="lin" valueType="num">
                                      <p:cBhvr>
                                        <p:cTn id="13" dur="500" fill="hold"/>
                                        <p:tgtEl>
                                          <p:spTgt spid="7170"/>
                                        </p:tgtEl>
                                        <p:attrNameLst>
                                          <p:attrName>ppt_h</p:attrName>
                                        </p:attrNameLst>
                                      </p:cBhvr>
                                      <p:tavLst>
                                        <p:tav tm="0">
                                          <p:val>
                                            <p:fltVal val="0"/>
                                          </p:val>
                                        </p:tav>
                                        <p:tav tm="100000">
                                          <p:val>
                                            <p:strVal val="#ppt_h"/>
                                          </p:val>
                                        </p:tav>
                                      </p:tavLst>
                                    </p:anim>
                                    <p:animEffect transition="in" filter="fade">
                                      <p:cBhvr>
                                        <p:cTn id="14" dur="500"/>
                                        <p:tgtEl>
                                          <p:spTgt spid="7170"/>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7172"/>
                                        </p:tgtEl>
                                        <p:attrNameLst>
                                          <p:attrName>style.visibility</p:attrName>
                                        </p:attrNameLst>
                                      </p:cBhvr>
                                      <p:to>
                                        <p:strVal val="visible"/>
                                      </p:to>
                                    </p:set>
                                    <p:anim calcmode="lin" valueType="num">
                                      <p:cBhvr>
                                        <p:cTn id="19" dur="500" fill="hold"/>
                                        <p:tgtEl>
                                          <p:spTgt spid="7172"/>
                                        </p:tgtEl>
                                        <p:attrNameLst>
                                          <p:attrName>ppt_w</p:attrName>
                                        </p:attrNameLst>
                                      </p:cBhvr>
                                      <p:tavLst>
                                        <p:tav tm="0">
                                          <p:val>
                                            <p:fltVal val="0"/>
                                          </p:val>
                                        </p:tav>
                                        <p:tav tm="100000">
                                          <p:val>
                                            <p:strVal val="#ppt_w"/>
                                          </p:val>
                                        </p:tav>
                                      </p:tavLst>
                                    </p:anim>
                                    <p:anim calcmode="lin" valueType="num">
                                      <p:cBhvr>
                                        <p:cTn id="20" dur="500" fill="hold"/>
                                        <p:tgtEl>
                                          <p:spTgt spid="7172"/>
                                        </p:tgtEl>
                                        <p:attrNameLst>
                                          <p:attrName>ppt_h</p:attrName>
                                        </p:attrNameLst>
                                      </p:cBhvr>
                                      <p:tavLst>
                                        <p:tav tm="0">
                                          <p:val>
                                            <p:fltVal val="0"/>
                                          </p:val>
                                        </p:tav>
                                        <p:tav tm="100000">
                                          <p:val>
                                            <p:strVal val="#ppt_h"/>
                                          </p:val>
                                        </p:tav>
                                      </p:tavLst>
                                    </p:anim>
                                    <p:animEffect transition="in" filter="fade">
                                      <p:cBhvr>
                                        <p:cTn id="21" dur="500"/>
                                        <p:tgtEl>
                                          <p:spTgt spid="7172"/>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0" end="0"/>
                                            </p:txEl>
                                          </p:spTgt>
                                        </p:tgtEl>
                                        <p:attrNameLst>
                                          <p:attrName>style.visibility</p:attrName>
                                        </p:attrNameLst>
                                      </p:cBhvr>
                                      <p:to>
                                        <p:strVal val="visible"/>
                                      </p:to>
                                    </p:set>
                                    <p:animEffect transition="in" filter="fade">
                                      <p:cBhvr>
                                        <p:cTn id="26" dur="1000"/>
                                        <p:tgtEl>
                                          <p:spTgt spid="3">
                                            <p:txEl>
                                              <p:pRg st="0" end="0"/>
                                            </p:txEl>
                                          </p:spTgt>
                                        </p:tgtEl>
                                      </p:cBhvr>
                                    </p:animEffect>
                                    <p:anim calcmode="lin" valueType="num">
                                      <p:cBhvr>
                                        <p:cTn id="2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CD/DVD ROM Sürücü</a:t>
            </a:r>
            <a:endParaRPr lang="tr-TR" dirty="0"/>
          </a:p>
        </p:txBody>
      </p:sp>
      <p:sp>
        <p:nvSpPr>
          <p:cNvPr id="3" name="İçerik Yer Tutucusu 2"/>
          <p:cNvSpPr>
            <a:spLocks noGrp="1"/>
          </p:cNvSpPr>
          <p:nvPr>
            <p:ph idx="1"/>
          </p:nvPr>
        </p:nvSpPr>
        <p:spPr/>
        <p:txBody>
          <a:bodyPr/>
          <a:lstStyle/>
          <a:p>
            <a:r>
              <a:rPr lang="tr-TR" dirty="0" smtClean="0"/>
              <a:t>CD/DVD disklerinde veri depolayabilen veya bu diskleri okuyan donanımdır.</a:t>
            </a:r>
            <a:endParaRPr lang="tr-TR" dirty="0"/>
          </a:p>
        </p:txBody>
      </p:sp>
      <p:pic>
        <p:nvPicPr>
          <p:cNvPr id="8194" name="Picture 2" descr="http://main.makeuseoflimited.netdna-cdn.com/wp-content/uploads/2008/12/blank_cds_3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3987" y="3944083"/>
            <a:ext cx="28575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image.made-in-china.com/2f0j00FeCEvkUrrbcN/DVD-Wri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5874" y="2920810"/>
            <a:ext cx="3726839" cy="2360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893695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8194"/>
                                        </p:tgtEl>
                                        <p:attrNameLst>
                                          <p:attrName>style.visibility</p:attrName>
                                        </p:attrNameLst>
                                      </p:cBhvr>
                                      <p:to>
                                        <p:strVal val="visible"/>
                                      </p:to>
                                    </p:set>
                                    <p:anim calcmode="lin" valueType="num">
                                      <p:cBhvr>
                                        <p:cTn id="12" dur="500" fill="hold"/>
                                        <p:tgtEl>
                                          <p:spTgt spid="8194"/>
                                        </p:tgtEl>
                                        <p:attrNameLst>
                                          <p:attrName>ppt_w</p:attrName>
                                        </p:attrNameLst>
                                      </p:cBhvr>
                                      <p:tavLst>
                                        <p:tav tm="0">
                                          <p:val>
                                            <p:fltVal val="0"/>
                                          </p:val>
                                        </p:tav>
                                        <p:tav tm="100000">
                                          <p:val>
                                            <p:strVal val="#ppt_w"/>
                                          </p:val>
                                        </p:tav>
                                      </p:tavLst>
                                    </p:anim>
                                    <p:anim calcmode="lin" valueType="num">
                                      <p:cBhvr>
                                        <p:cTn id="13" dur="500" fill="hold"/>
                                        <p:tgtEl>
                                          <p:spTgt spid="8194"/>
                                        </p:tgtEl>
                                        <p:attrNameLst>
                                          <p:attrName>ppt_h</p:attrName>
                                        </p:attrNameLst>
                                      </p:cBhvr>
                                      <p:tavLst>
                                        <p:tav tm="0">
                                          <p:val>
                                            <p:fltVal val="0"/>
                                          </p:val>
                                        </p:tav>
                                        <p:tav tm="100000">
                                          <p:val>
                                            <p:strVal val="#ppt_h"/>
                                          </p:val>
                                        </p:tav>
                                      </p:tavLst>
                                    </p:anim>
                                    <p:animEffect transition="in" filter="fade">
                                      <p:cBhvr>
                                        <p:cTn id="14" dur="500"/>
                                        <p:tgtEl>
                                          <p:spTgt spid="819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8196"/>
                                        </p:tgtEl>
                                        <p:attrNameLst>
                                          <p:attrName>style.visibility</p:attrName>
                                        </p:attrNameLst>
                                      </p:cBhvr>
                                      <p:to>
                                        <p:strVal val="visible"/>
                                      </p:to>
                                    </p:set>
                                    <p:anim calcmode="lin" valueType="num">
                                      <p:cBhvr>
                                        <p:cTn id="19" dur="500" fill="hold"/>
                                        <p:tgtEl>
                                          <p:spTgt spid="8196"/>
                                        </p:tgtEl>
                                        <p:attrNameLst>
                                          <p:attrName>ppt_w</p:attrName>
                                        </p:attrNameLst>
                                      </p:cBhvr>
                                      <p:tavLst>
                                        <p:tav tm="0">
                                          <p:val>
                                            <p:fltVal val="0"/>
                                          </p:val>
                                        </p:tav>
                                        <p:tav tm="100000">
                                          <p:val>
                                            <p:strVal val="#ppt_w"/>
                                          </p:val>
                                        </p:tav>
                                      </p:tavLst>
                                    </p:anim>
                                    <p:anim calcmode="lin" valueType="num">
                                      <p:cBhvr>
                                        <p:cTn id="20" dur="500" fill="hold"/>
                                        <p:tgtEl>
                                          <p:spTgt spid="8196"/>
                                        </p:tgtEl>
                                        <p:attrNameLst>
                                          <p:attrName>ppt_h</p:attrName>
                                        </p:attrNameLst>
                                      </p:cBhvr>
                                      <p:tavLst>
                                        <p:tav tm="0">
                                          <p:val>
                                            <p:fltVal val="0"/>
                                          </p:val>
                                        </p:tav>
                                        <p:tav tm="100000">
                                          <p:val>
                                            <p:strVal val="#ppt_h"/>
                                          </p:val>
                                        </p:tav>
                                      </p:tavLst>
                                    </p:anim>
                                    <p:animEffect transition="in" filter="fade">
                                      <p:cBhvr>
                                        <p:cTn id="21" dur="500"/>
                                        <p:tgtEl>
                                          <p:spTgt spid="8196"/>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0" end="0"/>
                                            </p:txEl>
                                          </p:spTgt>
                                        </p:tgtEl>
                                        <p:attrNameLst>
                                          <p:attrName>style.visibility</p:attrName>
                                        </p:attrNameLst>
                                      </p:cBhvr>
                                      <p:to>
                                        <p:strVal val="visible"/>
                                      </p:to>
                                    </p:set>
                                    <p:animEffect transition="in" filter="fade">
                                      <p:cBhvr>
                                        <p:cTn id="26" dur="1000"/>
                                        <p:tgtEl>
                                          <p:spTgt spid="3">
                                            <p:txEl>
                                              <p:pRg st="0" end="0"/>
                                            </p:txEl>
                                          </p:spTgt>
                                        </p:tgtEl>
                                      </p:cBhvr>
                                    </p:animEffect>
                                    <p:anim calcmode="lin" valueType="num">
                                      <p:cBhvr>
                                        <p:cTn id="2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Modem Kartı</a:t>
            </a:r>
            <a:endParaRPr lang="tr-TR" dirty="0"/>
          </a:p>
        </p:txBody>
      </p:sp>
      <p:sp>
        <p:nvSpPr>
          <p:cNvPr id="3" name="İçerik Yer Tutucusu 2"/>
          <p:cNvSpPr>
            <a:spLocks noGrp="1"/>
          </p:cNvSpPr>
          <p:nvPr>
            <p:ph idx="1"/>
          </p:nvPr>
        </p:nvSpPr>
        <p:spPr/>
        <p:txBody>
          <a:bodyPr/>
          <a:lstStyle/>
          <a:p>
            <a:r>
              <a:rPr lang="tr-TR" dirty="0" smtClean="0"/>
              <a:t>Telefon hattını kullanarak internete bağlanmayı sağlayan donanımdır. Günümüzde </a:t>
            </a:r>
            <a:r>
              <a:rPr lang="tr-TR" dirty="0" err="1" smtClean="0"/>
              <a:t>anakart</a:t>
            </a:r>
            <a:r>
              <a:rPr lang="tr-TR" dirty="0" smtClean="0"/>
              <a:t> üzerinde tümleşik olarak yer alır.</a:t>
            </a:r>
            <a:endParaRPr lang="tr-TR" dirty="0"/>
          </a:p>
        </p:txBody>
      </p:sp>
      <p:pic>
        <p:nvPicPr>
          <p:cNvPr id="9218" name="Picture 2" descr="http://www.circuitspecialists.com/content/59604/v90-pci-lucent-0.jpg"/>
          <p:cNvPicPr>
            <a:picLocks noChangeAspect="1" noChangeArrowheads="1"/>
          </p:cNvPicPr>
          <p:nvPr/>
        </p:nvPicPr>
        <p:blipFill rotWithShape="1">
          <a:blip r:embed="rId2">
            <a:extLst>
              <a:ext uri="{28A0092B-C50C-407E-A947-70E740481C1C}">
                <a14:useLocalDpi xmlns:a14="http://schemas.microsoft.com/office/drawing/2010/main" val="0"/>
              </a:ext>
            </a:extLst>
          </a:blip>
          <a:srcRect t="18147" b="20025"/>
          <a:stretch/>
        </p:blipFill>
        <p:spPr bwMode="auto">
          <a:xfrm>
            <a:off x="1285875" y="3305425"/>
            <a:ext cx="4797425" cy="2966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441708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9218"/>
                                        </p:tgtEl>
                                        <p:attrNameLst>
                                          <p:attrName>style.visibility</p:attrName>
                                        </p:attrNameLst>
                                      </p:cBhvr>
                                      <p:to>
                                        <p:strVal val="visible"/>
                                      </p:to>
                                    </p:set>
                                    <p:anim calcmode="lin" valueType="num">
                                      <p:cBhvr>
                                        <p:cTn id="12" dur="500" fill="hold"/>
                                        <p:tgtEl>
                                          <p:spTgt spid="9218"/>
                                        </p:tgtEl>
                                        <p:attrNameLst>
                                          <p:attrName>ppt_w</p:attrName>
                                        </p:attrNameLst>
                                      </p:cBhvr>
                                      <p:tavLst>
                                        <p:tav tm="0">
                                          <p:val>
                                            <p:fltVal val="0"/>
                                          </p:val>
                                        </p:tav>
                                        <p:tav tm="100000">
                                          <p:val>
                                            <p:strVal val="#ppt_w"/>
                                          </p:val>
                                        </p:tav>
                                      </p:tavLst>
                                    </p:anim>
                                    <p:anim calcmode="lin" valueType="num">
                                      <p:cBhvr>
                                        <p:cTn id="13" dur="500" fill="hold"/>
                                        <p:tgtEl>
                                          <p:spTgt spid="9218"/>
                                        </p:tgtEl>
                                        <p:attrNameLst>
                                          <p:attrName>ppt_h</p:attrName>
                                        </p:attrNameLst>
                                      </p:cBhvr>
                                      <p:tavLst>
                                        <p:tav tm="0">
                                          <p:val>
                                            <p:fltVal val="0"/>
                                          </p:val>
                                        </p:tav>
                                        <p:tav tm="100000">
                                          <p:val>
                                            <p:strVal val="#ppt_h"/>
                                          </p:val>
                                        </p:tav>
                                      </p:tavLst>
                                    </p:anim>
                                    <p:animEffect transition="in" filter="fade">
                                      <p:cBhvr>
                                        <p:cTn id="14" dur="500"/>
                                        <p:tgtEl>
                                          <p:spTgt spid="9218"/>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Ses Kartı</a:t>
            </a:r>
            <a:endParaRPr lang="tr-TR" dirty="0"/>
          </a:p>
        </p:txBody>
      </p:sp>
      <p:sp>
        <p:nvSpPr>
          <p:cNvPr id="3" name="İçerik Yer Tutucusu 2"/>
          <p:cNvSpPr>
            <a:spLocks noGrp="1"/>
          </p:cNvSpPr>
          <p:nvPr>
            <p:ph idx="1"/>
          </p:nvPr>
        </p:nvSpPr>
        <p:spPr/>
        <p:txBody>
          <a:bodyPr/>
          <a:lstStyle/>
          <a:p>
            <a:r>
              <a:rPr lang="tr-TR" dirty="0" smtClean="0"/>
              <a:t>Bilgisayara ses girişini ve çıkışını sağlayan donanımdır. Günümüz </a:t>
            </a:r>
            <a:r>
              <a:rPr lang="tr-TR" dirty="0" err="1" smtClean="0"/>
              <a:t>anakartları</a:t>
            </a:r>
            <a:r>
              <a:rPr lang="tr-TR" dirty="0" smtClean="0"/>
              <a:t> üzerinde tümleşik olarak yer alır.</a:t>
            </a:r>
            <a:endParaRPr lang="tr-TR" dirty="0"/>
          </a:p>
        </p:txBody>
      </p:sp>
      <p:pic>
        <p:nvPicPr>
          <p:cNvPr id="10242" name="Picture 2" descr="http://img.rakuten.com/PIC/52309524/0/1/1000/52309524.jpg"/>
          <p:cNvPicPr>
            <a:picLocks noChangeAspect="1" noChangeArrowheads="1"/>
          </p:cNvPicPr>
          <p:nvPr/>
        </p:nvPicPr>
        <p:blipFill rotWithShape="1">
          <a:blip r:embed="rId2">
            <a:extLst>
              <a:ext uri="{28A0092B-C50C-407E-A947-70E740481C1C}">
                <a14:useLocalDpi xmlns:a14="http://schemas.microsoft.com/office/drawing/2010/main" val="0"/>
              </a:ext>
            </a:extLst>
          </a:blip>
          <a:srcRect t="20838" b="18780"/>
          <a:stretch/>
        </p:blipFill>
        <p:spPr bwMode="auto">
          <a:xfrm>
            <a:off x="1181101" y="3295463"/>
            <a:ext cx="5080000" cy="29760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433167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0242"/>
                                        </p:tgtEl>
                                        <p:attrNameLst>
                                          <p:attrName>style.visibility</p:attrName>
                                        </p:attrNameLst>
                                      </p:cBhvr>
                                      <p:to>
                                        <p:strVal val="visible"/>
                                      </p:to>
                                    </p:set>
                                    <p:anim calcmode="lin" valueType="num">
                                      <p:cBhvr>
                                        <p:cTn id="12" dur="500" fill="hold"/>
                                        <p:tgtEl>
                                          <p:spTgt spid="10242"/>
                                        </p:tgtEl>
                                        <p:attrNameLst>
                                          <p:attrName>ppt_w</p:attrName>
                                        </p:attrNameLst>
                                      </p:cBhvr>
                                      <p:tavLst>
                                        <p:tav tm="0">
                                          <p:val>
                                            <p:fltVal val="0"/>
                                          </p:val>
                                        </p:tav>
                                        <p:tav tm="100000">
                                          <p:val>
                                            <p:strVal val="#ppt_w"/>
                                          </p:val>
                                        </p:tav>
                                      </p:tavLst>
                                    </p:anim>
                                    <p:anim calcmode="lin" valueType="num">
                                      <p:cBhvr>
                                        <p:cTn id="13" dur="500" fill="hold"/>
                                        <p:tgtEl>
                                          <p:spTgt spid="10242"/>
                                        </p:tgtEl>
                                        <p:attrNameLst>
                                          <p:attrName>ppt_h</p:attrName>
                                        </p:attrNameLst>
                                      </p:cBhvr>
                                      <p:tavLst>
                                        <p:tav tm="0">
                                          <p:val>
                                            <p:fltVal val="0"/>
                                          </p:val>
                                        </p:tav>
                                        <p:tav tm="100000">
                                          <p:val>
                                            <p:strVal val="#ppt_h"/>
                                          </p:val>
                                        </p:tav>
                                      </p:tavLst>
                                    </p:anim>
                                    <p:animEffect transition="in" filter="fade">
                                      <p:cBhvr>
                                        <p:cTn id="14" dur="500"/>
                                        <p:tgtEl>
                                          <p:spTgt spid="1024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Diğer Kartlar</a:t>
            </a:r>
            <a:endParaRPr lang="tr-TR" dirty="0"/>
          </a:p>
        </p:txBody>
      </p:sp>
      <p:sp>
        <p:nvSpPr>
          <p:cNvPr id="3" name="İçerik Yer Tutucusu 2"/>
          <p:cNvSpPr>
            <a:spLocks noGrp="1"/>
          </p:cNvSpPr>
          <p:nvPr>
            <p:ph idx="1"/>
          </p:nvPr>
        </p:nvSpPr>
        <p:spPr/>
        <p:txBody>
          <a:bodyPr/>
          <a:lstStyle/>
          <a:p>
            <a:r>
              <a:rPr lang="tr-TR" dirty="0" smtClean="0"/>
              <a:t>Bilgisayarda çeşitli görevler için üretilmiş kartlar da bulunabilir. Örneğin TV veya uydu yayını izlemek için TV Kartı, kablosuz ağlara bağlanmak için ağ kartı veya video aktarımı yapmak için video yakalama kartı gibi.</a:t>
            </a:r>
            <a:endParaRPr lang="tr-TR" dirty="0"/>
          </a:p>
        </p:txBody>
      </p:sp>
      <p:pic>
        <p:nvPicPr>
          <p:cNvPr id="11266" name="Picture 2" descr="http://picom.priceindia.in/computer/wp-content/uploads/2008/10/internal-tv-tuner-car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0999" y="3583469"/>
            <a:ext cx="3723865" cy="2992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966947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1266"/>
                                        </p:tgtEl>
                                        <p:attrNameLst>
                                          <p:attrName>style.visibility</p:attrName>
                                        </p:attrNameLst>
                                      </p:cBhvr>
                                      <p:to>
                                        <p:strVal val="visible"/>
                                      </p:to>
                                    </p:set>
                                    <p:anim calcmode="lin" valueType="num">
                                      <p:cBhvr>
                                        <p:cTn id="12" dur="500" fill="hold"/>
                                        <p:tgtEl>
                                          <p:spTgt spid="11266"/>
                                        </p:tgtEl>
                                        <p:attrNameLst>
                                          <p:attrName>ppt_w</p:attrName>
                                        </p:attrNameLst>
                                      </p:cBhvr>
                                      <p:tavLst>
                                        <p:tav tm="0">
                                          <p:val>
                                            <p:fltVal val="0"/>
                                          </p:val>
                                        </p:tav>
                                        <p:tav tm="100000">
                                          <p:val>
                                            <p:strVal val="#ppt_w"/>
                                          </p:val>
                                        </p:tav>
                                      </p:tavLst>
                                    </p:anim>
                                    <p:anim calcmode="lin" valueType="num">
                                      <p:cBhvr>
                                        <p:cTn id="13" dur="500" fill="hold"/>
                                        <p:tgtEl>
                                          <p:spTgt spid="11266"/>
                                        </p:tgtEl>
                                        <p:attrNameLst>
                                          <p:attrName>ppt_h</p:attrName>
                                        </p:attrNameLst>
                                      </p:cBhvr>
                                      <p:tavLst>
                                        <p:tav tm="0">
                                          <p:val>
                                            <p:fltVal val="0"/>
                                          </p:val>
                                        </p:tav>
                                        <p:tav tm="100000">
                                          <p:val>
                                            <p:strVal val="#ppt_h"/>
                                          </p:val>
                                        </p:tav>
                                      </p:tavLst>
                                    </p:anim>
                                    <p:animEffect transition="in" filter="fade">
                                      <p:cBhvr>
                                        <p:cTn id="14" dur="500"/>
                                        <p:tgtEl>
                                          <p:spTgt spid="11266"/>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Tümleşik/Birleşik Donanım</a:t>
            </a:r>
            <a:endParaRPr lang="tr-TR" dirty="0"/>
          </a:p>
        </p:txBody>
      </p:sp>
      <p:sp>
        <p:nvSpPr>
          <p:cNvPr id="3" name="İçerik Yer Tutucusu 2"/>
          <p:cNvSpPr>
            <a:spLocks noGrp="1"/>
          </p:cNvSpPr>
          <p:nvPr>
            <p:ph idx="1"/>
          </p:nvPr>
        </p:nvSpPr>
        <p:spPr/>
        <p:txBody>
          <a:bodyPr/>
          <a:lstStyle/>
          <a:p>
            <a:r>
              <a:rPr lang="tr-TR" dirty="0" smtClean="0"/>
              <a:t>Günümüzde birçok donanım </a:t>
            </a:r>
            <a:r>
              <a:rPr lang="tr-TR" dirty="0" err="1" smtClean="0"/>
              <a:t>anakart</a:t>
            </a:r>
            <a:r>
              <a:rPr lang="tr-TR" dirty="0" smtClean="0"/>
              <a:t> üzerinde yer almaktadır. Örneğin, ses kartı, modem, ağ kartı, ekran kartı gibi. Bu şekilde ayrıca takılmasına gerek duyulmayan, </a:t>
            </a:r>
            <a:r>
              <a:rPr lang="tr-TR" dirty="0" err="1" smtClean="0"/>
              <a:t>anakart</a:t>
            </a:r>
            <a:r>
              <a:rPr lang="tr-TR" dirty="0" smtClean="0"/>
              <a:t> üzerinde gelen donanımlara tümleşik donanım adı verilir.</a:t>
            </a:r>
            <a:endParaRPr lang="tr-TR" dirty="0"/>
          </a:p>
        </p:txBody>
      </p:sp>
      <p:pic>
        <p:nvPicPr>
          <p:cNvPr id="15362" name="Picture 2" descr="http://www.logicsupply.com/images/photos/mainboard/d201gly_bi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9823" y="3821247"/>
            <a:ext cx="4532335" cy="27722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8632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5362"/>
                                        </p:tgtEl>
                                        <p:attrNameLst>
                                          <p:attrName>style.visibility</p:attrName>
                                        </p:attrNameLst>
                                      </p:cBhvr>
                                      <p:to>
                                        <p:strVal val="visible"/>
                                      </p:to>
                                    </p:set>
                                    <p:anim calcmode="lin" valueType="num">
                                      <p:cBhvr>
                                        <p:cTn id="12" dur="500" fill="hold"/>
                                        <p:tgtEl>
                                          <p:spTgt spid="15362"/>
                                        </p:tgtEl>
                                        <p:attrNameLst>
                                          <p:attrName>ppt_w</p:attrName>
                                        </p:attrNameLst>
                                      </p:cBhvr>
                                      <p:tavLst>
                                        <p:tav tm="0">
                                          <p:val>
                                            <p:fltVal val="0"/>
                                          </p:val>
                                        </p:tav>
                                        <p:tav tm="100000">
                                          <p:val>
                                            <p:strVal val="#ppt_w"/>
                                          </p:val>
                                        </p:tav>
                                      </p:tavLst>
                                    </p:anim>
                                    <p:anim calcmode="lin" valueType="num">
                                      <p:cBhvr>
                                        <p:cTn id="13" dur="500" fill="hold"/>
                                        <p:tgtEl>
                                          <p:spTgt spid="15362"/>
                                        </p:tgtEl>
                                        <p:attrNameLst>
                                          <p:attrName>ppt_h</p:attrName>
                                        </p:attrNameLst>
                                      </p:cBhvr>
                                      <p:tavLst>
                                        <p:tav tm="0">
                                          <p:val>
                                            <p:fltVal val="0"/>
                                          </p:val>
                                        </p:tav>
                                        <p:tav tm="100000">
                                          <p:val>
                                            <p:strVal val="#ppt_h"/>
                                          </p:val>
                                        </p:tav>
                                      </p:tavLst>
                                    </p:anim>
                                    <p:animEffect transition="in" filter="fade">
                                      <p:cBhvr>
                                        <p:cTn id="14" dur="500"/>
                                        <p:tgtEl>
                                          <p:spTgt spid="1536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Yazılım Nedir?</a:t>
            </a:r>
            <a:endParaRPr lang="tr-TR" dirty="0"/>
          </a:p>
        </p:txBody>
      </p:sp>
      <p:sp>
        <p:nvSpPr>
          <p:cNvPr id="3" name="İçerik Yer Tutucusu 2"/>
          <p:cNvSpPr>
            <a:spLocks noGrp="1"/>
          </p:cNvSpPr>
          <p:nvPr>
            <p:ph idx="1"/>
          </p:nvPr>
        </p:nvSpPr>
        <p:spPr>
          <a:xfrm>
            <a:off x="3783455" y="2554290"/>
            <a:ext cx="3429001" cy="3948110"/>
          </a:xfrm>
        </p:spPr>
        <p:txBody>
          <a:bodyPr/>
          <a:lstStyle/>
          <a:p>
            <a:r>
              <a:rPr lang="tr-TR" dirty="0" smtClean="0"/>
              <a:t>Bilgisayarın kullanılmasını sağlayan </a:t>
            </a:r>
            <a:r>
              <a:rPr lang="tr-TR" dirty="0"/>
              <a:t>her türlü </a:t>
            </a:r>
            <a:r>
              <a:rPr lang="tr-TR" dirty="0" smtClean="0"/>
              <a:t>programa ise yazılım adı verilir.</a:t>
            </a:r>
          </a:p>
          <a:p>
            <a:r>
              <a:rPr lang="tr-TR" dirty="0" smtClean="0"/>
              <a:t>Örneğin resim yapmamızı sağlayan Paint, internete girmemizi sağlayan </a:t>
            </a:r>
            <a:r>
              <a:rPr lang="tr-TR" dirty="0" err="1" smtClean="0"/>
              <a:t>Chrome</a:t>
            </a:r>
            <a:r>
              <a:rPr lang="tr-TR" dirty="0" smtClean="0"/>
              <a:t> gibi..</a:t>
            </a:r>
            <a:endParaRPr lang="tr-TR" dirty="0"/>
          </a:p>
        </p:txBody>
      </p:sp>
      <p:pic>
        <p:nvPicPr>
          <p:cNvPr id="3074" name="Picture 2" descr="http://www.ictcommunityportal.com/wp-content/uploads/2013/04/Computer-Softwa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875" y="2227262"/>
            <a:ext cx="3200400" cy="3200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647652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 calcmode="lin" valueType="num">
                                      <p:cBhvr>
                                        <p:cTn id="12" dur="500" fill="hold"/>
                                        <p:tgtEl>
                                          <p:spTgt spid="3074"/>
                                        </p:tgtEl>
                                        <p:attrNameLst>
                                          <p:attrName>ppt_w</p:attrName>
                                        </p:attrNameLst>
                                      </p:cBhvr>
                                      <p:tavLst>
                                        <p:tav tm="0">
                                          <p:val>
                                            <p:fltVal val="0"/>
                                          </p:val>
                                        </p:tav>
                                        <p:tav tm="100000">
                                          <p:val>
                                            <p:strVal val="#ppt_w"/>
                                          </p:val>
                                        </p:tav>
                                      </p:tavLst>
                                    </p:anim>
                                    <p:anim calcmode="lin" valueType="num">
                                      <p:cBhvr>
                                        <p:cTn id="13" dur="500" fill="hold"/>
                                        <p:tgtEl>
                                          <p:spTgt spid="3074"/>
                                        </p:tgtEl>
                                        <p:attrNameLst>
                                          <p:attrName>ppt_h</p:attrName>
                                        </p:attrNameLst>
                                      </p:cBhvr>
                                      <p:tavLst>
                                        <p:tav tm="0">
                                          <p:val>
                                            <p:fltVal val="0"/>
                                          </p:val>
                                        </p:tav>
                                        <p:tav tm="100000">
                                          <p:val>
                                            <p:strVal val="#ppt_h"/>
                                          </p:val>
                                        </p:tav>
                                      </p:tavLst>
                                    </p:anim>
                                    <p:animEffect transition="in" filter="fade">
                                      <p:cBhvr>
                                        <p:cTn id="14" dur="500"/>
                                        <p:tgtEl>
                                          <p:spTgt spid="307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1000"/>
                                        <p:tgtEl>
                                          <p:spTgt spid="3">
                                            <p:txEl>
                                              <p:pRg st="1" end="1"/>
                                            </p:txEl>
                                          </p:spTgt>
                                        </p:tgtEl>
                                      </p:cBhvr>
                                    </p:animEffect>
                                    <p:anim calcmode="lin" valueType="num">
                                      <p:cBhvr>
                                        <p:cTn id="2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Yazılım/Donanım Farkı</a:t>
            </a:r>
            <a:endParaRPr lang="tr-TR" dirty="0"/>
          </a:p>
        </p:txBody>
      </p:sp>
      <p:sp>
        <p:nvSpPr>
          <p:cNvPr id="3" name="İçerik Yer Tutucusu 2"/>
          <p:cNvSpPr>
            <a:spLocks noGrp="1"/>
          </p:cNvSpPr>
          <p:nvPr>
            <p:ph idx="1"/>
          </p:nvPr>
        </p:nvSpPr>
        <p:spPr>
          <a:xfrm>
            <a:off x="609599" y="1778000"/>
            <a:ext cx="3886201" cy="4445000"/>
          </a:xfrm>
        </p:spPr>
        <p:txBody>
          <a:bodyPr/>
          <a:lstStyle/>
          <a:p>
            <a:r>
              <a:rPr lang="tr-TR" dirty="0" smtClean="0"/>
              <a:t>Donanım ve yazımı insan vücudu ve ruhuna benzetebiliriz. Bedenimize dokunabilirken ruhumuzu dokunamayız. Ruhumuz bedenimizin hareketini, kontrolünü sağlar.</a:t>
            </a:r>
          </a:p>
          <a:p>
            <a:r>
              <a:rPr lang="tr-TR" dirty="0" smtClean="0"/>
              <a:t>Bilgisayar dünyasının ruhu olan yazılım donanımların kontrolünü, birbirleriyle iletişimini sağlar. </a:t>
            </a:r>
          </a:p>
          <a:p>
            <a:r>
              <a:rPr lang="tr-TR" dirty="0"/>
              <a:t>Y</a:t>
            </a:r>
            <a:r>
              <a:rPr lang="tr-TR" dirty="0" smtClean="0"/>
              <a:t>azılım olmadan bilgisayardaki donanımları kullanamayız.</a:t>
            </a:r>
          </a:p>
        </p:txBody>
      </p:sp>
      <p:pic>
        <p:nvPicPr>
          <p:cNvPr id="4098" name="Picture 2" descr="http://www.velocityiq.com/images/sv_precn_hardware_softwa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6775" y="2692400"/>
            <a:ext cx="2524125" cy="2543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146135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 calcmode="lin" valueType="num">
                                      <p:cBhvr>
                                        <p:cTn id="12" dur="500" fill="hold"/>
                                        <p:tgtEl>
                                          <p:spTgt spid="4098"/>
                                        </p:tgtEl>
                                        <p:attrNameLst>
                                          <p:attrName>ppt_w</p:attrName>
                                        </p:attrNameLst>
                                      </p:cBhvr>
                                      <p:tavLst>
                                        <p:tav tm="0">
                                          <p:val>
                                            <p:fltVal val="0"/>
                                          </p:val>
                                        </p:tav>
                                        <p:tav tm="100000">
                                          <p:val>
                                            <p:strVal val="#ppt_w"/>
                                          </p:val>
                                        </p:tav>
                                      </p:tavLst>
                                    </p:anim>
                                    <p:anim calcmode="lin" valueType="num">
                                      <p:cBhvr>
                                        <p:cTn id="13" dur="500" fill="hold"/>
                                        <p:tgtEl>
                                          <p:spTgt spid="4098"/>
                                        </p:tgtEl>
                                        <p:attrNameLst>
                                          <p:attrName>ppt_h</p:attrName>
                                        </p:attrNameLst>
                                      </p:cBhvr>
                                      <p:tavLst>
                                        <p:tav tm="0">
                                          <p:val>
                                            <p:fltVal val="0"/>
                                          </p:val>
                                        </p:tav>
                                        <p:tav tm="100000">
                                          <p:val>
                                            <p:strVal val="#ppt_h"/>
                                          </p:val>
                                        </p:tav>
                                      </p:tavLst>
                                    </p:anim>
                                    <p:animEffect transition="in" filter="fade">
                                      <p:cBhvr>
                                        <p:cTn id="14" dur="500"/>
                                        <p:tgtEl>
                                          <p:spTgt spid="4098"/>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1000"/>
                                        <p:tgtEl>
                                          <p:spTgt spid="3">
                                            <p:txEl>
                                              <p:pRg st="1" end="1"/>
                                            </p:txEl>
                                          </p:spTgt>
                                        </p:tgtEl>
                                      </p:cBhvr>
                                    </p:animEffect>
                                    <p:anim calcmode="lin" valueType="num">
                                      <p:cBhvr>
                                        <p:cTn id="2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Effect transition="in" filter="fade">
                                      <p:cBhvr>
                                        <p:cTn id="33" dur="1000"/>
                                        <p:tgtEl>
                                          <p:spTgt spid="3">
                                            <p:txEl>
                                              <p:pRg st="2" end="2"/>
                                            </p:txEl>
                                          </p:spTgt>
                                        </p:tgtEl>
                                      </p:cBhvr>
                                    </p:animEffect>
                                    <p:anim calcmode="lin" valueType="num">
                                      <p:cBhvr>
                                        <p:cTn id="3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Yazılım Çeşitleri</a:t>
            </a:r>
            <a:endParaRPr lang="tr-TR" dirty="0"/>
          </a:p>
        </p:txBody>
      </p:sp>
      <p:sp>
        <p:nvSpPr>
          <p:cNvPr id="3" name="İçerik Yer Tutucusu 2"/>
          <p:cNvSpPr>
            <a:spLocks noGrp="1"/>
          </p:cNvSpPr>
          <p:nvPr>
            <p:ph idx="1"/>
          </p:nvPr>
        </p:nvSpPr>
        <p:spPr>
          <a:xfrm>
            <a:off x="609599" y="1930400"/>
            <a:ext cx="6347714" cy="4110963"/>
          </a:xfrm>
        </p:spPr>
        <p:txBody>
          <a:bodyPr/>
          <a:lstStyle/>
          <a:p>
            <a:r>
              <a:rPr lang="tr-TR" dirty="0" smtClean="0"/>
              <a:t>Yazılımlar, sistem yazılımı ve uygulama yazılımı olarak ikiye ayrılır.</a:t>
            </a:r>
          </a:p>
        </p:txBody>
      </p:sp>
      <p:pic>
        <p:nvPicPr>
          <p:cNvPr id="12290" name="Picture 2" descr="http://cfile26.uf.tistory.com/image/274D634E51FEF3532D168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0425" y="2857500"/>
            <a:ext cx="4635500" cy="370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711264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2290"/>
                                        </p:tgtEl>
                                        <p:attrNameLst>
                                          <p:attrName>style.visibility</p:attrName>
                                        </p:attrNameLst>
                                      </p:cBhvr>
                                      <p:to>
                                        <p:strVal val="visible"/>
                                      </p:to>
                                    </p:set>
                                    <p:anim calcmode="lin" valueType="num">
                                      <p:cBhvr>
                                        <p:cTn id="12" dur="500" fill="hold"/>
                                        <p:tgtEl>
                                          <p:spTgt spid="12290"/>
                                        </p:tgtEl>
                                        <p:attrNameLst>
                                          <p:attrName>ppt_w</p:attrName>
                                        </p:attrNameLst>
                                      </p:cBhvr>
                                      <p:tavLst>
                                        <p:tav tm="0">
                                          <p:val>
                                            <p:fltVal val="0"/>
                                          </p:val>
                                        </p:tav>
                                        <p:tav tm="100000">
                                          <p:val>
                                            <p:strVal val="#ppt_w"/>
                                          </p:val>
                                        </p:tav>
                                      </p:tavLst>
                                    </p:anim>
                                    <p:anim calcmode="lin" valueType="num">
                                      <p:cBhvr>
                                        <p:cTn id="13" dur="500" fill="hold"/>
                                        <p:tgtEl>
                                          <p:spTgt spid="12290"/>
                                        </p:tgtEl>
                                        <p:attrNameLst>
                                          <p:attrName>ppt_h</p:attrName>
                                        </p:attrNameLst>
                                      </p:cBhvr>
                                      <p:tavLst>
                                        <p:tav tm="0">
                                          <p:val>
                                            <p:fltVal val="0"/>
                                          </p:val>
                                        </p:tav>
                                        <p:tav tm="100000">
                                          <p:val>
                                            <p:strVal val="#ppt_h"/>
                                          </p:val>
                                        </p:tav>
                                      </p:tavLst>
                                    </p:anim>
                                    <p:animEffect transition="in" filter="fade">
                                      <p:cBhvr>
                                        <p:cTn id="14" dur="500"/>
                                        <p:tgtEl>
                                          <p:spTgt spid="12290"/>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Sistem Yazılımı</a:t>
            </a:r>
            <a:endParaRPr lang="tr-TR" dirty="0"/>
          </a:p>
        </p:txBody>
      </p:sp>
      <p:sp>
        <p:nvSpPr>
          <p:cNvPr id="3" name="İçerik Yer Tutucusu 2"/>
          <p:cNvSpPr>
            <a:spLocks noGrp="1"/>
          </p:cNvSpPr>
          <p:nvPr>
            <p:ph idx="1"/>
          </p:nvPr>
        </p:nvSpPr>
        <p:spPr>
          <a:xfrm>
            <a:off x="609599" y="1727200"/>
            <a:ext cx="6347714" cy="4314163"/>
          </a:xfrm>
        </p:spPr>
        <p:txBody>
          <a:bodyPr/>
          <a:lstStyle/>
          <a:p>
            <a:r>
              <a:rPr lang="tr-TR" dirty="0" smtClean="0"/>
              <a:t>İşletim sistemi olarak da bilinir. Bilgisayardaki donanımları yöneten, çalışmasını denetleyen ve diğer tüm yazılımların çalışmasını sağlayan temel yazılımdır.</a:t>
            </a:r>
          </a:p>
          <a:p>
            <a:r>
              <a:rPr lang="tr-TR" dirty="0" smtClean="0"/>
              <a:t>Örneğin sıklıkla duyduğumuz Windows bir işletim sistemidir.</a:t>
            </a:r>
            <a:endParaRPr lang="tr-TR" dirty="0"/>
          </a:p>
        </p:txBody>
      </p:sp>
      <p:pic>
        <p:nvPicPr>
          <p:cNvPr id="13314" name="Picture 2" descr="http://www.maximumpc.com/files/u69/Windows_7_Boxe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6580" y="3732212"/>
            <a:ext cx="3333750" cy="2743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504390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3314"/>
                                        </p:tgtEl>
                                        <p:attrNameLst>
                                          <p:attrName>style.visibility</p:attrName>
                                        </p:attrNameLst>
                                      </p:cBhvr>
                                      <p:to>
                                        <p:strVal val="visible"/>
                                      </p:to>
                                    </p:set>
                                    <p:anim calcmode="lin" valueType="num">
                                      <p:cBhvr>
                                        <p:cTn id="12" dur="500" fill="hold"/>
                                        <p:tgtEl>
                                          <p:spTgt spid="13314"/>
                                        </p:tgtEl>
                                        <p:attrNameLst>
                                          <p:attrName>ppt_w</p:attrName>
                                        </p:attrNameLst>
                                      </p:cBhvr>
                                      <p:tavLst>
                                        <p:tav tm="0">
                                          <p:val>
                                            <p:fltVal val="0"/>
                                          </p:val>
                                        </p:tav>
                                        <p:tav tm="100000">
                                          <p:val>
                                            <p:strVal val="#ppt_w"/>
                                          </p:val>
                                        </p:tav>
                                      </p:tavLst>
                                    </p:anim>
                                    <p:anim calcmode="lin" valueType="num">
                                      <p:cBhvr>
                                        <p:cTn id="13" dur="500" fill="hold"/>
                                        <p:tgtEl>
                                          <p:spTgt spid="13314"/>
                                        </p:tgtEl>
                                        <p:attrNameLst>
                                          <p:attrName>ppt_h</p:attrName>
                                        </p:attrNameLst>
                                      </p:cBhvr>
                                      <p:tavLst>
                                        <p:tav tm="0">
                                          <p:val>
                                            <p:fltVal val="0"/>
                                          </p:val>
                                        </p:tav>
                                        <p:tav tm="100000">
                                          <p:val>
                                            <p:strVal val="#ppt_h"/>
                                          </p:val>
                                        </p:tav>
                                      </p:tavLst>
                                    </p:anim>
                                    <p:animEffect transition="in" filter="fade">
                                      <p:cBhvr>
                                        <p:cTn id="14" dur="500"/>
                                        <p:tgtEl>
                                          <p:spTgt spid="1331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1000"/>
                                        <p:tgtEl>
                                          <p:spTgt spid="3">
                                            <p:txEl>
                                              <p:pRg st="1" end="1"/>
                                            </p:txEl>
                                          </p:spTgt>
                                        </p:tgtEl>
                                      </p:cBhvr>
                                    </p:animEffect>
                                    <p:anim calcmode="lin" valueType="num">
                                      <p:cBhvr>
                                        <p:cTn id="2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Uygulama Yazılımı</a:t>
            </a:r>
            <a:endParaRPr lang="tr-TR" dirty="0"/>
          </a:p>
        </p:txBody>
      </p:sp>
      <p:sp>
        <p:nvSpPr>
          <p:cNvPr id="3" name="İçerik Yer Tutucusu 2"/>
          <p:cNvSpPr>
            <a:spLocks noGrp="1"/>
          </p:cNvSpPr>
          <p:nvPr>
            <p:ph idx="1"/>
          </p:nvPr>
        </p:nvSpPr>
        <p:spPr>
          <a:xfrm>
            <a:off x="609599" y="1930400"/>
            <a:ext cx="6347714" cy="4110963"/>
          </a:xfrm>
        </p:spPr>
        <p:txBody>
          <a:bodyPr/>
          <a:lstStyle/>
          <a:p>
            <a:r>
              <a:rPr lang="tr-TR" dirty="0" smtClean="0"/>
              <a:t>Kullanıcıların belli başlı bazı işlemleri yapmalarını sağlayan yazılımlardır. Örneğin müzik dinlemek, resim yapmak, yazı yazmak, internette gezinmek gibi.</a:t>
            </a:r>
            <a:endParaRPr lang="tr-TR" dirty="0"/>
          </a:p>
        </p:txBody>
      </p:sp>
      <p:pic>
        <p:nvPicPr>
          <p:cNvPr id="14338" name="Picture 2" descr="http://www.arounsystems.com/images/software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799" y="3251200"/>
            <a:ext cx="5156201" cy="2946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515505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4338"/>
                                        </p:tgtEl>
                                        <p:attrNameLst>
                                          <p:attrName>style.visibility</p:attrName>
                                        </p:attrNameLst>
                                      </p:cBhvr>
                                      <p:to>
                                        <p:strVal val="visible"/>
                                      </p:to>
                                    </p:set>
                                    <p:anim calcmode="lin" valueType="num">
                                      <p:cBhvr>
                                        <p:cTn id="12" dur="500" fill="hold"/>
                                        <p:tgtEl>
                                          <p:spTgt spid="14338"/>
                                        </p:tgtEl>
                                        <p:attrNameLst>
                                          <p:attrName>ppt_w</p:attrName>
                                        </p:attrNameLst>
                                      </p:cBhvr>
                                      <p:tavLst>
                                        <p:tav tm="0">
                                          <p:val>
                                            <p:fltVal val="0"/>
                                          </p:val>
                                        </p:tav>
                                        <p:tav tm="100000">
                                          <p:val>
                                            <p:strVal val="#ppt_w"/>
                                          </p:val>
                                        </p:tav>
                                      </p:tavLst>
                                    </p:anim>
                                    <p:anim calcmode="lin" valueType="num">
                                      <p:cBhvr>
                                        <p:cTn id="13" dur="500" fill="hold"/>
                                        <p:tgtEl>
                                          <p:spTgt spid="14338"/>
                                        </p:tgtEl>
                                        <p:attrNameLst>
                                          <p:attrName>ppt_h</p:attrName>
                                        </p:attrNameLst>
                                      </p:cBhvr>
                                      <p:tavLst>
                                        <p:tav tm="0">
                                          <p:val>
                                            <p:fltVal val="0"/>
                                          </p:val>
                                        </p:tav>
                                        <p:tav tm="100000">
                                          <p:val>
                                            <p:strVal val="#ppt_h"/>
                                          </p:val>
                                        </p:tav>
                                      </p:tavLst>
                                    </p:anim>
                                    <p:animEffect transition="in" filter="fade">
                                      <p:cBhvr>
                                        <p:cTn id="14" dur="500"/>
                                        <p:tgtEl>
                                          <p:spTgt spid="14338"/>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SON</a:t>
            </a:r>
            <a:endParaRPr lang="tr-TR" dirty="0"/>
          </a:p>
        </p:txBody>
      </p:sp>
      <p:sp>
        <p:nvSpPr>
          <p:cNvPr id="3" name="İçerik Yer Tutucusu 2"/>
          <p:cNvSpPr>
            <a:spLocks noGrp="1"/>
          </p:cNvSpPr>
          <p:nvPr>
            <p:ph idx="1"/>
          </p:nvPr>
        </p:nvSpPr>
        <p:spPr/>
        <p:txBody>
          <a:bodyPr/>
          <a:lstStyle/>
          <a:p>
            <a:r>
              <a:rPr lang="tr-TR" dirty="0" smtClean="0"/>
              <a:t>Teşekkür ederim.</a:t>
            </a:r>
            <a:endParaRPr lang="tr-TR" dirty="0"/>
          </a:p>
        </p:txBody>
      </p:sp>
    </p:spTree>
    <p:extLst>
      <p:ext uri="{BB962C8B-B14F-4D97-AF65-F5344CB8AC3E}">
        <p14:creationId xmlns:p14="http://schemas.microsoft.com/office/powerpoint/2010/main" val="362251512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Kristal">
  <a:themeElements>
    <a:clrScheme name="Kristal">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Kristal">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ristal">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141</TotalTime>
  <Words>852</Words>
  <Application>Microsoft Office PowerPoint</Application>
  <PresentationFormat>Ekran Gösterisi (4:3)</PresentationFormat>
  <Paragraphs>103</Paragraphs>
  <Slides>41</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41</vt:i4>
      </vt:variant>
    </vt:vector>
  </HeadingPairs>
  <TitlesOfParts>
    <vt:vector size="45" baseType="lpstr">
      <vt:lpstr>Arial</vt:lpstr>
      <vt:lpstr>Trebuchet MS</vt:lpstr>
      <vt:lpstr>Wingdings 3</vt:lpstr>
      <vt:lpstr>Kristal</vt:lpstr>
      <vt:lpstr>DONANIM  VE  YAZILIM </vt:lpstr>
      <vt:lpstr>Donanım Nedir?</vt:lpstr>
      <vt:lpstr>Bilgisayar Donanımları</vt:lpstr>
      <vt:lpstr>Harici Donanım Birimleri</vt:lpstr>
      <vt:lpstr>Fare</vt:lpstr>
      <vt:lpstr>Klavye</vt:lpstr>
      <vt:lpstr>Ekran</vt:lpstr>
      <vt:lpstr>Kasa</vt:lpstr>
      <vt:lpstr>Yazıcı</vt:lpstr>
      <vt:lpstr>Tarayıcı</vt:lpstr>
      <vt:lpstr>Hoparlör</vt:lpstr>
      <vt:lpstr>Kulaklık</vt:lpstr>
      <vt:lpstr>Web Kamerası</vt:lpstr>
      <vt:lpstr>Mikrofon</vt:lpstr>
      <vt:lpstr>Oyun Kumandaları</vt:lpstr>
      <vt:lpstr>Modem</vt:lpstr>
      <vt:lpstr>Kesintisiz Güç Kaynağı</vt:lpstr>
      <vt:lpstr>Dahili Donanım Birimleri</vt:lpstr>
      <vt:lpstr>Anakart</vt:lpstr>
      <vt:lpstr>İşlemci</vt:lpstr>
      <vt:lpstr>İşlemci</vt:lpstr>
      <vt:lpstr>Ekran Kartı</vt:lpstr>
      <vt:lpstr>Bellek</vt:lpstr>
      <vt:lpstr>Bellek</vt:lpstr>
      <vt:lpstr>Sabit Disk</vt:lpstr>
      <vt:lpstr>Sabit Disk</vt:lpstr>
      <vt:lpstr>Güç Kaynağı</vt:lpstr>
      <vt:lpstr>Ağ Kartı</vt:lpstr>
      <vt:lpstr>Soğutucu Fanlar</vt:lpstr>
      <vt:lpstr>Disket Sürücü</vt:lpstr>
      <vt:lpstr>CD/DVD ROM Sürücü</vt:lpstr>
      <vt:lpstr>Modem Kartı</vt:lpstr>
      <vt:lpstr>Ses Kartı</vt:lpstr>
      <vt:lpstr>Diğer Kartlar</vt:lpstr>
      <vt:lpstr>Tümleşik/Birleşik Donanım</vt:lpstr>
      <vt:lpstr>Yazılım Nedir?</vt:lpstr>
      <vt:lpstr>Yazılım/Donanım Farkı</vt:lpstr>
      <vt:lpstr>Yazılım Çeşitleri</vt:lpstr>
      <vt:lpstr>Sistem Yazılımı</vt:lpstr>
      <vt:lpstr>Uygulama Yazılımı</vt:lpstr>
      <vt:lpstr>SON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DONANIM VE YAZILIM </dc:title>
  <dc:creator>Ahmet Soyarslan</dc:creator>
  <cp:lastModifiedBy>Ahmet Soyarslan</cp:lastModifiedBy>
  <cp:revision>115</cp:revision>
  <dcterms:created xsi:type="dcterms:W3CDTF">2013-10-06T10:06:31Z</dcterms:created>
  <dcterms:modified xsi:type="dcterms:W3CDTF">2013-10-06T21:07:54Z</dcterms:modified>
</cp:coreProperties>
</file>