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0" r:id="rId5"/>
    <p:sldId id="262" r:id="rId6"/>
    <p:sldId id="275" r:id="rId7"/>
    <p:sldId id="274" r:id="rId8"/>
    <p:sldId id="273" r:id="rId9"/>
    <p:sldId id="263" r:id="rId10"/>
    <p:sldId id="265" r:id="rId11"/>
    <p:sldId id="266" r:id="rId12"/>
    <p:sldId id="267" r:id="rId13"/>
    <p:sldId id="264" r:id="rId14"/>
    <p:sldId id="277" r:id="rId15"/>
    <p:sldId id="271" r:id="rId16"/>
    <p:sldId id="268" r:id="rId17"/>
    <p:sldId id="269" r:id="rId18"/>
    <p:sldId id="270" r:id="rId19"/>
    <p:sldId id="272" r:id="rId20"/>
    <p:sldId id="276" r:id="rId21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5C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77517-C3BD-4A28-BF8F-C19E8394C357}" type="datetimeFigureOut">
              <a:rPr lang="fr-FR"/>
              <a:pPr>
                <a:defRPr/>
              </a:pPr>
              <a:t>23/12/2013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E651E8-D995-428A-B6AE-425C199208AF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3736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4385F-DC7C-4D2A-91E6-8F913B9A2367}" type="datetimeFigureOut">
              <a:rPr lang="fr-FR"/>
              <a:pPr>
                <a:defRPr/>
              </a:pPr>
              <a:t>23/12/2013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84D505-770E-4071-BFA3-5892BC285338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1401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A8292-E123-495B-945A-3B95AC19DCDB}" type="datetimeFigureOut">
              <a:rPr lang="fr-FR"/>
              <a:pPr>
                <a:defRPr/>
              </a:pPr>
              <a:t>23/12/2013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E01529-703A-4292-B858-8EE26911582B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7496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CA05E-F867-4708-86D5-6739DD6D2CB2}" type="datetimeFigureOut">
              <a:rPr lang="fr-FR"/>
              <a:pPr>
                <a:defRPr/>
              </a:pPr>
              <a:t>23/12/2013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6E41D-8D01-4987-A88B-D2365BC630D9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5495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93AF9-51AD-4412-9A2A-272AF3FF5B91}" type="datetimeFigureOut">
              <a:rPr lang="fr-FR"/>
              <a:pPr>
                <a:defRPr/>
              </a:pPr>
              <a:t>23/12/2013</a:t>
            </a:fld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F1433-6AFF-4C81-89BA-3287128D7A99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906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E088C-6572-4E3E-B0C6-42752D79DCDD}" type="datetimeFigureOut">
              <a:rPr lang="fr-FR"/>
              <a:pPr>
                <a:defRPr/>
              </a:pPr>
              <a:t>23/12/2013</a:t>
            </a:fld>
            <a:endParaRPr lang="fr-CA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3550F2-867A-4443-AE9F-D485A749F509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2378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2ED4D-B4AE-48A5-A27D-527882B9B868}" type="datetimeFigureOut">
              <a:rPr lang="fr-FR"/>
              <a:pPr>
                <a:defRPr/>
              </a:pPr>
              <a:t>23/12/2013</a:t>
            </a:fld>
            <a:endParaRPr lang="fr-CA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173C93-8CEA-48F2-9EA7-BC430337910F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2772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27184-727B-4468-80F1-6DF7B2120148}" type="datetimeFigureOut">
              <a:rPr lang="fr-FR"/>
              <a:pPr>
                <a:defRPr/>
              </a:pPr>
              <a:t>23/12/2013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BD7B4C-803F-435B-A73A-3408CA0442AB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424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ED329-1573-485A-AC47-A788296E36B6}" type="datetimeFigureOut">
              <a:rPr lang="fr-FR"/>
              <a:pPr>
                <a:defRPr/>
              </a:pPr>
              <a:t>23/12/2013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A81785-225A-4C5C-B529-C7FC8822AAD8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179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34F12-99B1-4083-8DDD-0B606A4EA2B9}" type="datetimeFigureOut">
              <a:rPr lang="fr-FR"/>
              <a:pPr>
                <a:defRPr/>
              </a:pPr>
              <a:t>23/12/2013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9A832B-DBB6-47AD-9D28-1046A31D363C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3804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C1A3C-C43E-4758-AC28-6ECD5DE8B1D6}" type="datetimeFigureOut">
              <a:rPr lang="fr-FR"/>
              <a:pPr>
                <a:defRPr/>
              </a:pPr>
              <a:t>23/12/2013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C7D431-9555-488A-BF49-1DE9FF2BA843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4357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0560B8-D02D-46A8-8103-22B8A6D139A3}" type="datetimeFigureOut">
              <a:rPr lang="fr-FR"/>
              <a:pPr>
                <a:defRPr/>
              </a:pPr>
              <a:t>23/12/2013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33CD9E3-3102-4BE2-A8F2-A818840AC109}" type="slidenum">
              <a:rPr lang="fr-CA"/>
              <a:pPr/>
              <a:t>‹#›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ltek.info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685800" y="2625056"/>
            <a:ext cx="7772400" cy="659928"/>
          </a:xfrm>
        </p:spPr>
        <p:txBody>
          <a:bodyPr/>
          <a:lstStyle/>
          <a:p>
            <a:r>
              <a:rPr lang="tr-TR" sz="4000" dirty="0" smtClean="0">
                <a:solidFill>
                  <a:srgbClr val="E35C06"/>
                </a:solidFill>
              </a:rPr>
              <a:t>İLETİŞİM ARAÇLARI</a:t>
            </a:r>
            <a:endParaRPr lang="fr-CA" sz="4000" dirty="0" smtClean="0">
              <a:solidFill>
                <a:srgbClr val="E35C06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1371600" y="3356992"/>
            <a:ext cx="6400800" cy="1800200"/>
          </a:xfrm>
        </p:spPr>
        <p:txBody>
          <a:bodyPr/>
          <a:lstStyle/>
          <a:p>
            <a:r>
              <a:rPr lang="tr-TR" sz="2400" dirty="0" smtClean="0">
                <a:solidFill>
                  <a:srgbClr val="E35C06"/>
                </a:solidFill>
              </a:rPr>
              <a:t>E-posta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Forum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Sohbet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Sesli Görüntülü Konferans</a:t>
            </a:r>
            <a:endParaRPr lang="fr-CA" sz="2400" dirty="0" smtClean="0">
              <a:solidFill>
                <a:srgbClr val="E35C06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8244408" y="6669360"/>
            <a:ext cx="792088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/>
          <p:cNvSpPr txBox="1"/>
          <p:nvPr/>
        </p:nvSpPr>
        <p:spPr>
          <a:xfrm>
            <a:off x="7289769" y="6381328"/>
            <a:ext cx="15307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 smtClean="0"/>
              <a:t>Ahmet SOYARSLAN</a:t>
            </a:r>
          </a:p>
          <a:p>
            <a:pPr algn="ctr"/>
            <a:r>
              <a:rPr lang="tr-TR" sz="1050" dirty="0" smtClean="0">
                <a:solidFill>
                  <a:schemeClr val="accent6">
                    <a:lumMod val="75000"/>
                  </a:schemeClr>
                </a:solidFill>
                <a:hlinkClick r:id="rId3"/>
              </a:rPr>
              <a:t>biltek.info</a:t>
            </a:r>
            <a:endParaRPr lang="tr-TR" sz="105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E-posta Nedir?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9"/>
            <a:ext cx="3466728" cy="3595538"/>
          </a:xfrm>
        </p:spPr>
        <p:txBody>
          <a:bodyPr/>
          <a:lstStyle/>
          <a:p>
            <a:r>
              <a:rPr lang="fr-CA" sz="2400" dirty="0" smtClean="0">
                <a:solidFill>
                  <a:srgbClr val="E35C06"/>
                </a:solidFill>
              </a:rPr>
              <a:t>E-posta</a:t>
            </a:r>
            <a:r>
              <a:rPr lang="tr-TR" sz="2400" dirty="0" smtClean="0">
                <a:solidFill>
                  <a:srgbClr val="E35C06"/>
                </a:solidFill>
              </a:rPr>
              <a:t>, günlük yaşamdaki</a:t>
            </a:r>
            <a:r>
              <a:rPr lang="fr-CA" sz="2400" dirty="0" smtClean="0">
                <a:solidFill>
                  <a:srgbClr val="E35C06"/>
                </a:solidFill>
              </a:rPr>
              <a:t> </a:t>
            </a:r>
            <a:r>
              <a:rPr lang="fr-CA" sz="2400" dirty="0" err="1" smtClean="0">
                <a:solidFill>
                  <a:srgbClr val="E35C06"/>
                </a:solidFill>
              </a:rPr>
              <a:t>mektubun</a:t>
            </a:r>
            <a:r>
              <a:rPr lang="fr-CA" sz="2400" dirty="0" smtClean="0">
                <a:solidFill>
                  <a:srgbClr val="E35C06"/>
                </a:solidFill>
              </a:rPr>
              <a:t> </a:t>
            </a:r>
            <a:r>
              <a:rPr lang="fr-CA" sz="2400" dirty="0" err="1" smtClean="0">
                <a:solidFill>
                  <a:srgbClr val="E35C06"/>
                </a:solidFill>
              </a:rPr>
              <a:t>bilgisayar</a:t>
            </a:r>
            <a:r>
              <a:rPr lang="fr-CA" sz="2400" dirty="0" smtClean="0">
                <a:solidFill>
                  <a:srgbClr val="E35C06"/>
                </a:solidFill>
              </a:rPr>
              <a:t> </a:t>
            </a:r>
            <a:r>
              <a:rPr lang="fr-CA" sz="2400" dirty="0" err="1" smtClean="0">
                <a:solidFill>
                  <a:srgbClr val="E35C06"/>
                </a:solidFill>
              </a:rPr>
              <a:t>ortamındaki</a:t>
            </a:r>
            <a:r>
              <a:rPr lang="fr-CA" sz="2400" dirty="0" smtClean="0">
                <a:solidFill>
                  <a:srgbClr val="E35C06"/>
                </a:solidFill>
              </a:rPr>
              <a:t> </a:t>
            </a:r>
            <a:r>
              <a:rPr lang="fr-CA" sz="2400" dirty="0" err="1" smtClean="0">
                <a:solidFill>
                  <a:srgbClr val="E35C06"/>
                </a:solidFill>
              </a:rPr>
              <a:t>karşılığıdır</a:t>
            </a:r>
            <a:r>
              <a:rPr lang="fr-CA" sz="2400" dirty="0" smtClean="0">
                <a:solidFill>
                  <a:srgbClr val="E35C06"/>
                </a:solidFill>
              </a:rPr>
              <a:t>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Kısaca elektronik mektup (elektronik posta) diyebiliriz.</a:t>
            </a:r>
            <a:endParaRPr lang="fr-CA" sz="2400" dirty="0" smtClean="0">
              <a:solidFill>
                <a:srgbClr val="E35C06"/>
              </a:solidFill>
            </a:endParaRPr>
          </a:p>
        </p:txBody>
      </p:sp>
      <p:pic>
        <p:nvPicPr>
          <p:cNvPr id="5125" name="Picture 5" descr="http://cdn3.aweber-static.com/images/features-pages/deliverability-inbo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1586633"/>
            <a:ext cx="4314825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E-posta Adresi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860032" y="1403518"/>
            <a:ext cx="4032448" cy="3681666"/>
          </a:xfrm>
        </p:spPr>
        <p:txBody>
          <a:bodyPr/>
          <a:lstStyle/>
          <a:p>
            <a:r>
              <a:rPr lang="tr-TR" sz="2400" dirty="0" smtClean="0">
                <a:solidFill>
                  <a:srgbClr val="E35C06"/>
                </a:solidFill>
              </a:rPr>
              <a:t>Hiç mektup aldınız mı?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Mektubu getiren postacı </a:t>
            </a:r>
            <a:r>
              <a:rPr lang="tr-TR" sz="2400" b="1" dirty="0" smtClean="0">
                <a:solidFill>
                  <a:srgbClr val="E35C06"/>
                </a:solidFill>
              </a:rPr>
              <a:t>tam olarak </a:t>
            </a:r>
            <a:r>
              <a:rPr lang="tr-TR" sz="2400" dirty="0" smtClean="0">
                <a:solidFill>
                  <a:srgbClr val="E35C06"/>
                </a:solidFill>
              </a:rPr>
              <a:t>evinizin nerede olduğunu nasıl biliyor?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Peki hiç mektup gönderdiniz mi?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Mektup zarfının üzerine neler yazıyorsunuz?</a:t>
            </a:r>
            <a:endParaRPr lang="fr-CA" sz="2400" dirty="0" smtClean="0">
              <a:solidFill>
                <a:srgbClr val="E35C06"/>
              </a:solidFill>
            </a:endParaRPr>
          </a:p>
        </p:txBody>
      </p:sp>
      <p:pic>
        <p:nvPicPr>
          <p:cNvPr id="31748" name="Picture 4" descr="http://totallyadd.com/wp-content/uploads/postman_or_mailman_delivering_a_letter_0521-1008-0622-0533_SMU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3530577" cy="324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6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E-posta Adresi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299890" y="1394898"/>
            <a:ext cx="8520582" cy="1458038"/>
          </a:xfrm>
        </p:spPr>
        <p:txBody>
          <a:bodyPr/>
          <a:lstStyle/>
          <a:p>
            <a:r>
              <a:rPr lang="tr-TR" sz="2400" dirty="0" smtClean="0">
                <a:solidFill>
                  <a:srgbClr val="E35C06"/>
                </a:solidFill>
              </a:rPr>
              <a:t>Nasıl ki evimize mektupların ulaşması için bir ev adresimiz varsa e-posta kutumuza ait de bir adresimiz var.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Bu adres çeşitli bölümlerden oluşuyor:</a:t>
            </a:r>
            <a:endParaRPr lang="fr-CA" sz="2400" dirty="0" smtClean="0">
              <a:solidFill>
                <a:srgbClr val="E35C06"/>
              </a:solidFill>
            </a:endParaRPr>
          </a:p>
        </p:txBody>
      </p:sp>
      <p:sp>
        <p:nvSpPr>
          <p:cNvPr id="4" name="Yuvarlatılmış Çapraz Köşeli Dikdörtgen 3"/>
          <p:cNvSpPr/>
          <p:nvPr/>
        </p:nvSpPr>
        <p:spPr>
          <a:xfrm>
            <a:off x="401098" y="2983860"/>
            <a:ext cx="2520280" cy="589156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dirty="0" err="1" smtClean="0"/>
              <a:t>epostakutum</a:t>
            </a:r>
            <a:endParaRPr lang="tr-TR" sz="2800" dirty="0"/>
          </a:p>
        </p:txBody>
      </p:sp>
      <p:sp>
        <p:nvSpPr>
          <p:cNvPr id="7" name="Yuvarlatılmış Çapraz Köşeli Dikdörtgen 6"/>
          <p:cNvSpPr/>
          <p:nvPr/>
        </p:nvSpPr>
        <p:spPr>
          <a:xfrm>
            <a:off x="3131840" y="2983860"/>
            <a:ext cx="654618" cy="589156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dirty="0" smtClean="0"/>
              <a:t>@</a:t>
            </a:r>
            <a:endParaRPr lang="tr-TR" sz="2800" dirty="0"/>
          </a:p>
        </p:txBody>
      </p:sp>
      <p:sp>
        <p:nvSpPr>
          <p:cNvPr id="8" name="Yuvarlatılmış Çapraz Köşeli Dikdörtgen 7"/>
          <p:cNvSpPr/>
          <p:nvPr/>
        </p:nvSpPr>
        <p:spPr>
          <a:xfrm>
            <a:off x="3944840" y="2983860"/>
            <a:ext cx="1491256" cy="589156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dirty="0" err="1" smtClean="0"/>
              <a:t>hotmail</a:t>
            </a:r>
            <a:endParaRPr lang="tr-TR" sz="2800" dirty="0"/>
          </a:p>
        </p:txBody>
      </p:sp>
      <p:sp>
        <p:nvSpPr>
          <p:cNvPr id="9" name="Yuvarlatılmış Çapraz Köşeli Dikdörtgen 8"/>
          <p:cNvSpPr/>
          <p:nvPr/>
        </p:nvSpPr>
        <p:spPr>
          <a:xfrm>
            <a:off x="5652120" y="2983860"/>
            <a:ext cx="432048" cy="589156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dirty="0"/>
              <a:t>.</a:t>
            </a:r>
          </a:p>
        </p:txBody>
      </p:sp>
      <p:sp>
        <p:nvSpPr>
          <p:cNvPr id="10" name="Yuvarlatılmış Çapraz Köşeli Dikdörtgen 9"/>
          <p:cNvSpPr/>
          <p:nvPr/>
        </p:nvSpPr>
        <p:spPr>
          <a:xfrm>
            <a:off x="6300192" y="2983860"/>
            <a:ext cx="936104" cy="589156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dirty="0" smtClean="0"/>
              <a:t>com</a:t>
            </a:r>
            <a:endParaRPr lang="tr-TR" sz="2800" dirty="0"/>
          </a:p>
        </p:txBody>
      </p:sp>
      <p:sp>
        <p:nvSpPr>
          <p:cNvPr id="11" name="Yuvarlatılmış Çapraz Köşeli Dikdörtgen 10"/>
          <p:cNvSpPr/>
          <p:nvPr/>
        </p:nvSpPr>
        <p:spPr>
          <a:xfrm>
            <a:off x="7452320" y="2983860"/>
            <a:ext cx="432048" cy="589156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dirty="0"/>
              <a:t>.</a:t>
            </a:r>
          </a:p>
        </p:txBody>
      </p:sp>
      <p:sp>
        <p:nvSpPr>
          <p:cNvPr id="12" name="Yuvarlatılmış Çapraz Köşeli Dikdörtgen 11"/>
          <p:cNvSpPr/>
          <p:nvPr/>
        </p:nvSpPr>
        <p:spPr>
          <a:xfrm>
            <a:off x="8130128" y="2983860"/>
            <a:ext cx="618336" cy="589156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800" dirty="0" smtClean="0"/>
              <a:t>tr</a:t>
            </a:r>
            <a:endParaRPr lang="tr-TR" sz="2800" dirty="0"/>
          </a:p>
        </p:txBody>
      </p:sp>
      <p:cxnSp>
        <p:nvCxnSpPr>
          <p:cNvPr id="6" name="Düz Ok Bağlayıcısı 5"/>
          <p:cNvCxnSpPr/>
          <p:nvPr/>
        </p:nvCxnSpPr>
        <p:spPr>
          <a:xfrm flipH="1">
            <a:off x="1403648" y="3741745"/>
            <a:ext cx="274066" cy="76737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Düz Ok Bağlayıcısı 14"/>
          <p:cNvCxnSpPr/>
          <p:nvPr/>
        </p:nvCxnSpPr>
        <p:spPr>
          <a:xfrm>
            <a:off x="3459149" y="3717032"/>
            <a:ext cx="0" cy="72008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Düz Ok Bağlayıcısı 15"/>
          <p:cNvCxnSpPr/>
          <p:nvPr/>
        </p:nvCxnSpPr>
        <p:spPr>
          <a:xfrm>
            <a:off x="4690468" y="3695692"/>
            <a:ext cx="355017" cy="8121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Düz Ok Bağlayıcısı 16"/>
          <p:cNvCxnSpPr/>
          <p:nvPr/>
        </p:nvCxnSpPr>
        <p:spPr>
          <a:xfrm>
            <a:off x="6803590" y="3741745"/>
            <a:ext cx="0" cy="72008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Düz Ok Bağlayıcısı 17"/>
          <p:cNvCxnSpPr/>
          <p:nvPr/>
        </p:nvCxnSpPr>
        <p:spPr>
          <a:xfrm>
            <a:off x="8439296" y="3741745"/>
            <a:ext cx="0" cy="72008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Metin kutusu 13"/>
          <p:cNvSpPr txBox="1"/>
          <p:nvPr/>
        </p:nvSpPr>
        <p:spPr>
          <a:xfrm>
            <a:off x="343141" y="4618053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kullanıcı adımız</a:t>
            </a:r>
            <a:endParaRPr lang="tr-TR" dirty="0"/>
          </a:p>
        </p:txBody>
      </p:sp>
      <p:sp>
        <p:nvSpPr>
          <p:cNvPr id="22" name="Metin kutusu 21"/>
          <p:cNvSpPr txBox="1"/>
          <p:nvPr/>
        </p:nvSpPr>
        <p:spPr>
          <a:xfrm>
            <a:off x="2876483" y="4544802"/>
            <a:ext cx="1148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@ (et) işareti</a:t>
            </a:r>
            <a:endParaRPr lang="tr-TR" dirty="0"/>
          </a:p>
        </p:txBody>
      </p:sp>
      <p:sp>
        <p:nvSpPr>
          <p:cNvPr id="23" name="Metin kutusu 22"/>
          <p:cNvSpPr txBox="1"/>
          <p:nvPr/>
        </p:nvSpPr>
        <p:spPr>
          <a:xfrm>
            <a:off x="4287241" y="4553930"/>
            <a:ext cx="1580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e-posta servis adı</a:t>
            </a:r>
            <a:endParaRPr lang="tr-TR" dirty="0"/>
          </a:p>
        </p:txBody>
      </p:sp>
      <p:sp>
        <p:nvSpPr>
          <p:cNvPr id="25" name="Metin kutusu 24"/>
          <p:cNvSpPr txBox="1"/>
          <p:nvPr/>
        </p:nvSpPr>
        <p:spPr>
          <a:xfrm>
            <a:off x="5977792" y="4544802"/>
            <a:ext cx="1580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web site uzantısı</a:t>
            </a:r>
            <a:endParaRPr lang="tr-TR" dirty="0"/>
          </a:p>
        </p:txBody>
      </p:sp>
      <p:sp>
        <p:nvSpPr>
          <p:cNvPr id="26" name="Metin kutusu 25"/>
          <p:cNvSpPr txBox="1"/>
          <p:nvPr/>
        </p:nvSpPr>
        <p:spPr>
          <a:xfrm>
            <a:off x="7820598" y="4507877"/>
            <a:ext cx="1212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ülke adı kısaltması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58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/>
      <p:bldP spid="22" grpId="0"/>
      <p:bldP spid="23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E-posta Adresi Seçimi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9"/>
            <a:ext cx="8291264" cy="3091481"/>
          </a:xfrm>
        </p:spPr>
        <p:txBody>
          <a:bodyPr/>
          <a:lstStyle/>
          <a:p>
            <a:r>
              <a:rPr lang="tr-TR" sz="2400" dirty="0" smtClean="0">
                <a:solidFill>
                  <a:srgbClr val="E35C06"/>
                </a:solidFill>
              </a:rPr>
              <a:t>Bir e-posta servisine kaydolurken bizden bir kullanıcı adı belirtmemiz istenir. 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Kullanıcı adı seçiminde şu noktalara dikkat etmeliyiz:</a:t>
            </a:r>
          </a:p>
          <a:p>
            <a:pPr lvl="1"/>
            <a:r>
              <a:rPr lang="tr-TR" sz="2000" dirty="0" smtClean="0">
                <a:solidFill>
                  <a:srgbClr val="E35C06"/>
                </a:solidFill>
              </a:rPr>
              <a:t>Türkçe karakterler içermemeli, örneğin </a:t>
            </a:r>
            <a:r>
              <a:rPr lang="tr-TR" sz="2000" dirty="0" err="1" smtClean="0">
                <a:solidFill>
                  <a:srgbClr val="E35C06"/>
                </a:solidFill>
              </a:rPr>
              <a:t>Çç,Ğğ,İı,Öö,Üü</a:t>
            </a:r>
            <a:r>
              <a:rPr lang="tr-TR" sz="2000" dirty="0" smtClean="0">
                <a:solidFill>
                  <a:srgbClr val="E35C06"/>
                </a:solidFill>
              </a:rPr>
              <a:t> gibi.</a:t>
            </a:r>
          </a:p>
          <a:p>
            <a:pPr lvl="1"/>
            <a:r>
              <a:rPr lang="tr-TR" sz="2000" dirty="0" smtClean="0">
                <a:solidFill>
                  <a:srgbClr val="E35C06"/>
                </a:solidFill>
              </a:rPr>
              <a:t>Boşluk kullanılmamalı.</a:t>
            </a:r>
          </a:p>
          <a:p>
            <a:pPr lvl="1"/>
            <a:r>
              <a:rPr lang="tr-TR" sz="2000" dirty="0" smtClean="0">
                <a:solidFill>
                  <a:srgbClr val="E35C06"/>
                </a:solidFill>
              </a:rPr>
              <a:t>Çok uzun ya da karmaşık olmamalı, </a:t>
            </a:r>
            <a:r>
              <a:rPr lang="tr-TR" sz="2000" b="1" dirty="0" smtClean="0">
                <a:solidFill>
                  <a:srgbClr val="E35C06"/>
                </a:solidFill>
              </a:rPr>
              <a:t>akılda kalıcı </a:t>
            </a:r>
            <a:r>
              <a:rPr lang="tr-TR" sz="2000" dirty="0" smtClean="0">
                <a:solidFill>
                  <a:srgbClr val="E35C06"/>
                </a:solidFill>
              </a:rPr>
              <a:t>olmalı.</a:t>
            </a:r>
          </a:p>
          <a:p>
            <a:pPr lvl="1"/>
            <a:r>
              <a:rPr lang="tr-TR" sz="2000" dirty="0" smtClean="0">
                <a:solidFill>
                  <a:srgbClr val="E35C06"/>
                </a:solidFill>
              </a:rPr>
              <a:t>İstediğimiz kullanıcı adı önceden alınmışsa kullanıcı adımızın sonuna rakam vs. ekleyebiliriz. Örneğin dilara</a:t>
            </a:r>
            <a:r>
              <a:rPr lang="tr-TR" sz="2000" b="1" dirty="0" smtClean="0">
                <a:solidFill>
                  <a:srgbClr val="E35C06"/>
                </a:solidFill>
              </a:rPr>
              <a:t>47</a:t>
            </a:r>
            <a:r>
              <a:rPr lang="tr-TR" sz="2000" dirty="0" smtClean="0">
                <a:solidFill>
                  <a:srgbClr val="E35C06"/>
                </a:solidFill>
              </a:rPr>
              <a:t>@gmail.com</a:t>
            </a:r>
          </a:p>
          <a:p>
            <a:pPr marL="0" indent="0">
              <a:buNone/>
            </a:pPr>
            <a:endParaRPr lang="tr-TR" sz="2400" dirty="0" smtClean="0">
              <a:solidFill>
                <a:srgbClr val="E35C06"/>
              </a:solidFill>
            </a:endParaRPr>
          </a:p>
          <a:p>
            <a:endParaRPr lang="fr-CA" sz="2400" dirty="0" smtClean="0">
              <a:solidFill>
                <a:srgbClr val="E35C0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47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E-posta Servisleri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9"/>
            <a:ext cx="8229600" cy="2011361"/>
          </a:xfrm>
        </p:spPr>
        <p:txBody>
          <a:bodyPr/>
          <a:lstStyle/>
          <a:p>
            <a:r>
              <a:rPr lang="tr-TR" sz="2400" dirty="0" smtClean="0">
                <a:solidFill>
                  <a:srgbClr val="E35C06"/>
                </a:solidFill>
              </a:rPr>
              <a:t>E-posta hizmetini veren şirket ya da kuruluştur.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Bu servislerin kayıt sayfalarını kullanarak e-posta hesabı oluşturabiliriz.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En popüler e-posta servisleri şunlardır:</a:t>
            </a:r>
            <a:endParaRPr lang="fr-CA" sz="2400" dirty="0" smtClean="0">
              <a:solidFill>
                <a:srgbClr val="E35C06"/>
              </a:solidFill>
            </a:endParaRPr>
          </a:p>
        </p:txBody>
      </p:sp>
      <p:pic>
        <p:nvPicPr>
          <p:cNvPr id="17410" name="Picture 2" descr="http://www.maximumpc.com/files/u154082/gmail-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13" y="3476023"/>
            <a:ext cx="1687141" cy="74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www.xn--hotmaila-z0a.com/wp-content/uploads/2013/06/hotmail-oturum-a%C3%A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81" b="18088"/>
          <a:stretch/>
        </p:blipFill>
        <p:spPr bwMode="auto">
          <a:xfrm>
            <a:off x="3123931" y="3424719"/>
            <a:ext cx="2204443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ttp://www.teknoblog.com/wp-content/uploads/2013/04/outlook-com-logo-18041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14" b="30089"/>
          <a:stretch/>
        </p:blipFill>
        <p:spPr bwMode="auto">
          <a:xfrm>
            <a:off x="1331640" y="4447466"/>
            <a:ext cx="2701807" cy="70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s://digitalmarketinginstitute.com/uploads/default/files/Yahoo_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558425"/>
            <a:ext cx="2142666" cy="40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http://www.xn--hotmaila-z0a.com/wp-content/uploads/2013/07/yandex-mail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6" b="24428"/>
          <a:stretch/>
        </p:blipFill>
        <p:spPr bwMode="auto">
          <a:xfrm>
            <a:off x="5328374" y="4272621"/>
            <a:ext cx="1656184" cy="80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34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E-posta Kutusu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9"/>
            <a:ext cx="3898776" cy="3523529"/>
          </a:xfrm>
        </p:spPr>
        <p:txBody>
          <a:bodyPr/>
          <a:lstStyle/>
          <a:p>
            <a:r>
              <a:rPr lang="tr-TR" sz="2400" dirty="0" smtClean="0">
                <a:solidFill>
                  <a:srgbClr val="E35C06"/>
                </a:solidFill>
              </a:rPr>
              <a:t>Bize gelen veya bizim gönderdiğimiz e-postaların yer aldığı sanal posta kutusudur.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E-posta kutumuza (hesabımıza) üye olurken belirttiğimiz kullanıcı adı ve şifremiz ile girebiliriz.</a:t>
            </a:r>
          </a:p>
          <a:p>
            <a:endParaRPr lang="fr-CA" sz="2400" dirty="0" smtClean="0">
              <a:solidFill>
                <a:srgbClr val="E35C06"/>
              </a:solidFill>
            </a:endParaRPr>
          </a:p>
        </p:txBody>
      </p:sp>
      <p:pic>
        <p:nvPicPr>
          <p:cNvPr id="18436" name="Picture 4" descr="http://smallbusinessblog.infostreet.com/wp-content/uploads/2011/01/mailbo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96752"/>
            <a:ext cx="396044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36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E-posta Kullanım Amaçları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283968" y="1417639"/>
            <a:ext cx="4608512" cy="2227385"/>
          </a:xfrm>
        </p:spPr>
        <p:txBody>
          <a:bodyPr/>
          <a:lstStyle/>
          <a:p>
            <a:r>
              <a:rPr lang="tr-TR" sz="2400" dirty="0" smtClean="0">
                <a:solidFill>
                  <a:srgbClr val="E35C06"/>
                </a:solidFill>
              </a:rPr>
              <a:t>Bir kişiye veya gruba bilgi göndermek/almak.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Resim, müzik, video, belge veya herhangi bir türde dosya göndermek/almak.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Çeşitli kaynaklardan haber, reklam almak.(Örneğin; alışveriş sitelerinden ürün indirimleri hakkında anında bilgi alabiliriz.)</a:t>
            </a:r>
          </a:p>
          <a:p>
            <a:endParaRPr lang="fr-CA" sz="2400" dirty="0" smtClean="0">
              <a:solidFill>
                <a:srgbClr val="E35C06"/>
              </a:solidFill>
            </a:endParaRPr>
          </a:p>
        </p:txBody>
      </p:sp>
      <p:pic>
        <p:nvPicPr>
          <p:cNvPr id="19458" name="Picture 2" descr="http://img.sparknotes.com/content/sparklife/sparktalk/uglyworldof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4032448" cy="301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00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E-postanın Sağladığı Kolaylıklar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9"/>
            <a:ext cx="3970784" cy="3667545"/>
          </a:xfrm>
        </p:spPr>
        <p:txBody>
          <a:bodyPr/>
          <a:lstStyle/>
          <a:p>
            <a:r>
              <a:rPr lang="tr-TR" sz="2400" dirty="0" smtClean="0">
                <a:solidFill>
                  <a:srgbClr val="E35C06"/>
                </a:solidFill>
              </a:rPr>
              <a:t>Ücretsizdir. Dileyen herkes e-posta hesabı açıp kullanabilir.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Hızlıdır. E-postalar gönderildiği an karşı tarafa ulaşır.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Gönderim için zaman ve yer sınırı yoktur, her an ve her yerde gönderilebilir.</a:t>
            </a:r>
          </a:p>
        </p:txBody>
      </p:sp>
      <p:pic>
        <p:nvPicPr>
          <p:cNvPr id="29698" name="Picture 2" descr="http://literatenation.org/wp-content/themes/willbridge/images/let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765" y="1323627"/>
            <a:ext cx="3617035" cy="3761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24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E-postanın Sağladığı Kolaylıklar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5220072" y="1417638"/>
            <a:ext cx="3610744" cy="3667545"/>
          </a:xfrm>
        </p:spPr>
        <p:txBody>
          <a:bodyPr/>
          <a:lstStyle/>
          <a:p>
            <a:r>
              <a:rPr lang="tr-TR" sz="2400" dirty="0" smtClean="0">
                <a:solidFill>
                  <a:srgbClr val="E35C06"/>
                </a:solidFill>
              </a:rPr>
              <a:t>Çok fazla içerik bir anda gönderilebilir.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Güvenlidir. E-posta iletilmediğinde size bildirilir. Size gelen veya gönderdiğiniz e-postalar sadece hesap sahibi tarafından okunabilir.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Daha?</a:t>
            </a:r>
            <a:endParaRPr lang="fr-CA" sz="2400" dirty="0" smtClean="0">
              <a:solidFill>
                <a:srgbClr val="E35C06"/>
              </a:solidFill>
            </a:endParaRPr>
          </a:p>
        </p:txBody>
      </p:sp>
      <p:pic>
        <p:nvPicPr>
          <p:cNvPr id="27652" name="Picture 4" descr="http://www.intercede.com/sites/default/files/secure%20email%20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4321488" cy="315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34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Forum Nedir?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9647"/>
            <a:ext cx="3970784" cy="3811561"/>
          </a:xfrm>
        </p:spPr>
        <p:txBody>
          <a:bodyPr/>
          <a:lstStyle/>
          <a:p>
            <a:r>
              <a:rPr lang="tr-TR" sz="2400" dirty="0" smtClean="0">
                <a:solidFill>
                  <a:srgbClr val="E35C06"/>
                </a:solidFill>
              </a:rPr>
              <a:t>Kullanıcıların belirli konularda fikir alışverişinde bulunduğu, çeşitli paylaşımlar yaptığı bir tartışma alanıdır.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Forumda bir konu hakkında başlık açılır ve kullanıcılar bu başlık altına mesaj yazarak fikirlerini belirtirler.</a:t>
            </a:r>
            <a:endParaRPr lang="fr-CA" sz="2400" dirty="0" smtClean="0">
              <a:solidFill>
                <a:srgbClr val="E35C06"/>
              </a:solidFill>
            </a:endParaRPr>
          </a:p>
        </p:txBody>
      </p:sp>
      <p:pic>
        <p:nvPicPr>
          <p:cNvPr id="26626" name="Picture 2" descr="http://4.bp.blogspot.com/_PK7HgogKBOU/TUurVwW7TMI/AAAAAAAABr8/OiaCDADWoPk/s1600/MC910221021%25282%25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356151"/>
            <a:ext cx="3322712" cy="387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953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Forum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9"/>
            <a:ext cx="4474840" cy="3811561"/>
          </a:xfrm>
        </p:spPr>
        <p:txBody>
          <a:bodyPr/>
          <a:lstStyle/>
          <a:p>
            <a:r>
              <a:rPr lang="tr-TR" sz="2400" dirty="0" smtClean="0">
                <a:solidFill>
                  <a:srgbClr val="E35C06"/>
                </a:solidFill>
              </a:rPr>
              <a:t>Forumlar sadece bir tartışma alanı değil aynı zamanda yardımlaşma ve paylaşım siteleridir.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Bir konu hakkında yardım almak için de forumda başlık açılabilir.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Örneğin bilgisayarımızda oluşan bir sorunun nedenini forumdaki kullanıcılara sorabiliriz.</a:t>
            </a:r>
            <a:endParaRPr lang="fr-CA" sz="2400" dirty="0" smtClean="0">
              <a:solidFill>
                <a:srgbClr val="E35C06"/>
              </a:solidFill>
            </a:endParaRPr>
          </a:p>
        </p:txBody>
      </p:sp>
      <p:pic>
        <p:nvPicPr>
          <p:cNvPr id="25602" name="Picture 2" descr="http://3.bp.blogspot.com/-o0I9NlyRClQ/UTv3fLU11gI/AAAAAAAAAgM/JnVa2GRWu30/s310/openclipart%2B-%2Bcommunit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322" y="1556792"/>
            <a:ext cx="3203401" cy="320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2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Forum Yönetimi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9"/>
            <a:ext cx="4042792" cy="3667545"/>
          </a:xfrm>
        </p:spPr>
        <p:txBody>
          <a:bodyPr/>
          <a:lstStyle/>
          <a:p>
            <a:r>
              <a:rPr lang="tr-TR" sz="2400" dirty="0" smtClean="0">
                <a:solidFill>
                  <a:srgbClr val="E35C06"/>
                </a:solidFill>
              </a:rPr>
              <a:t>Forumlara üye olan herkes mesaj yazabilir.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Bu yüzden gereksiz mesajların çoğalmaması için forumda yöneticiler bulunur.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Yöneticiler forum kurallarına uymayan başlık/mesajları silebilir, üyeyi engelleyebilir.</a:t>
            </a:r>
            <a:endParaRPr lang="fr-CA" sz="2400" dirty="0" smtClean="0">
              <a:solidFill>
                <a:srgbClr val="E35C06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628800"/>
            <a:ext cx="4369883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Örnek Forum Siteleri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932040" y="1403518"/>
            <a:ext cx="4042792" cy="3883569"/>
          </a:xfrm>
        </p:spPr>
        <p:txBody>
          <a:bodyPr/>
          <a:lstStyle/>
          <a:p>
            <a:r>
              <a:rPr lang="tr-TR" sz="2400" dirty="0" smtClean="0">
                <a:solidFill>
                  <a:srgbClr val="E35C06"/>
                </a:solidFill>
              </a:rPr>
              <a:t>Günümüzde birçok internet sitesi ziyaretçilerine birbirleriyle iletişim kurabileceği forum sayfaları sunmaktadır.</a:t>
            </a:r>
          </a:p>
          <a:p>
            <a:r>
              <a:rPr lang="tr-TR" sz="2400" dirty="0" err="1" smtClean="0">
                <a:solidFill>
                  <a:srgbClr val="E35C06"/>
                </a:solidFill>
              </a:rPr>
              <a:t>Donanımhaber</a:t>
            </a:r>
            <a:r>
              <a:rPr lang="tr-TR" sz="2400" dirty="0" smtClean="0">
                <a:solidFill>
                  <a:srgbClr val="E35C06"/>
                </a:solidFill>
              </a:rPr>
              <a:t>, </a:t>
            </a:r>
            <a:r>
              <a:rPr lang="tr-TR" sz="2400" dirty="0" err="1" smtClean="0">
                <a:solidFill>
                  <a:srgbClr val="E35C06"/>
                </a:solidFill>
              </a:rPr>
              <a:t>ShiftDelete.Net</a:t>
            </a:r>
            <a:r>
              <a:rPr lang="tr-TR" sz="2400" dirty="0" smtClean="0">
                <a:solidFill>
                  <a:srgbClr val="E35C06"/>
                </a:solidFill>
              </a:rPr>
              <a:t>, CHIP Online gibi birçok teknoloji haber sitesinin kendisine ait forumları vardır.</a:t>
            </a:r>
            <a:endParaRPr lang="fr-CA" sz="2400" dirty="0" smtClean="0">
              <a:solidFill>
                <a:srgbClr val="E35C06"/>
              </a:solidFill>
            </a:endParaRPr>
          </a:p>
        </p:txBody>
      </p:sp>
      <p:pic>
        <p:nvPicPr>
          <p:cNvPr id="1028" name="Picture 4" descr="http://www.payu.com.tr/sites/turkey/files/Turkey/SDN_Logo_conver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365104"/>
            <a:ext cx="2632376" cy="721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chip.de/ii/206052283_b88bfb043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461" y="2342918"/>
            <a:ext cx="1905000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8" y="1542435"/>
            <a:ext cx="4139952" cy="51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97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Forumun Sağladığı Kolaylıklar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9"/>
            <a:ext cx="4114800" cy="3744416"/>
          </a:xfrm>
        </p:spPr>
        <p:txBody>
          <a:bodyPr/>
          <a:lstStyle/>
          <a:p>
            <a:r>
              <a:rPr lang="tr-TR" sz="2400" dirty="0" smtClean="0">
                <a:solidFill>
                  <a:srgbClr val="E35C06"/>
                </a:solidFill>
              </a:rPr>
              <a:t>Foruma açtığınız bir konuyu binlerce kişi ile tartışabilirsiniz.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Yardıma ihtiyacınız olduğu bir konuda bilgili/deneyimli kullanıcılara ulaşarak sorunu hızlıca çözebilirsiniz.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Forumda yer alan konuları okuyarak çeşitli konularda bilgi sahibi olabilirsiniz.</a:t>
            </a:r>
            <a:endParaRPr lang="fr-CA" sz="2400" dirty="0" smtClean="0">
              <a:solidFill>
                <a:srgbClr val="E35C06"/>
              </a:solidFill>
            </a:endParaRPr>
          </a:p>
        </p:txBody>
      </p:sp>
      <p:pic>
        <p:nvPicPr>
          <p:cNvPr id="21506" name="Picture 2" descr="http://careconnect.org.au.stage.gs/getattachment/2290b0d0-e357-4999-8f26-cd3f91ddc1a5/Forum-Ageing-issues-and-support-for-people-living.aspx?width=60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4" r="3512"/>
          <a:stretch/>
        </p:blipFill>
        <p:spPr bwMode="auto">
          <a:xfrm>
            <a:off x="4716016" y="1700808"/>
            <a:ext cx="4320480" cy="331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60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Sohbet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7639"/>
            <a:ext cx="4042792" cy="3667545"/>
          </a:xfrm>
        </p:spPr>
        <p:txBody>
          <a:bodyPr/>
          <a:lstStyle/>
          <a:p>
            <a:r>
              <a:rPr lang="tr-TR" sz="2400" dirty="0" smtClean="0">
                <a:solidFill>
                  <a:srgbClr val="E35C06"/>
                </a:solidFill>
              </a:rPr>
              <a:t>İki veya daha fazla kişinin aynı zaman içerisinde internet üzerinden birbirleriyle yazışabildiği alanlardır.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Sohbet bir yazılım aracılığı ile yapılabileceği gibi doğrudan internet sayfası üzerinden de yapılabilir.</a:t>
            </a:r>
            <a:endParaRPr lang="fr-CA" sz="2400" dirty="0" smtClean="0">
              <a:solidFill>
                <a:srgbClr val="E35C06"/>
              </a:solidFill>
            </a:endParaRPr>
          </a:p>
        </p:txBody>
      </p:sp>
      <p:pic>
        <p:nvPicPr>
          <p:cNvPr id="24578" name="Picture 2" descr="http://www.vapartners.ca/wp-content/uploads/2013/09/Startup-Sales-Messagi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16832"/>
            <a:ext cx="3970784" cy="264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93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Sohbet Yazılımları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4762872" cy="3667545"/>
          </a:xfrm>
        </p:spPr>
        <p:txBody>
          <a:bodyPr/>
          <a:lstStyle/>
          <a:p>
            <a:r>
              <a:rPr lang="tr-TR" sz="2400" dirty="0" smtClean="0">
                <a:solidFill>
                  <a:srgbClr val="E35C06"/>
                </a:solidFill>
              </a:rPr>
              <a:t>Günümüzde yazışmanın yanı sıra, sesli ve görüntülü iletişim de sağlayan sohbet yazılımları bulunuyor.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Bunlardan en popülerleri, Skype, </a:t>
            </a:r>
            <a:r>
              <a:rPr lang="tr-TR" sz="2400" dirty="0" err="1" smtClean="0">
                <a:solidFill>
                  <a:srgbClr val="E35C06"/>
                </a:solidFill>
              </a:rPr>
              <a:t>Yahoo</a:t>
            </a:r>
            <a:r>
              <a:rPr lang="tr-TR" sz="2400" dirty="0" smtClean="0">
                <a:solidFill>
                  <a:srgbClr val="E35C06"/>
                </a:solidFill>
              </a:rPr>
              <a:t> Messenger ve </a:t>
            </a:r>
            <a:r>
              <a:rPr lang="tr-TR" sz="2400" dirty="0" err="1" smtClean="0">
                <a:solidFill>
                  <a:srgbClr val="E35C06"/>
                </a:solidFill>
              </a:rPr>
              <a:t>Gtalk</a:t>
            </a:r>
            <a:r>
              <a:rPr lang="tr-TR" sz="2400" dirty="0" smtClean="0">
                <a:solidFill>
                  <a:srgbClr val="E35C06"/>
                </a:solidFill>
              </a:rPr>
              <a:t> yazılımıdır.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Eskiden MSN, Windows Live Messenger adıyla bilinen yazılım günümüzde Skype ile birleşmiştir.</a:t>
            </a:r>
            <a:endParaRPr lang="fr-CA" sz="2400" dirty="0" smtClean="0">
              <a:solidFill>
                <a:srgbClr val="E35C06"/>
              </a:solidFill>
            </a:endParaRPr>
          </a:p>
        </p:txBody>
      </p:sp>
      <p:pic>
        <p:nvPicPr>
          <p:cNvPr id="23554" name="Picture 2" descr="http://www.skype-indir.org/wp-content/uploads/sk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5" t="33868" r="14471" b="12310"/>
          <a:stretch/>
        </p:blipFill>
        <p:spPr bwMode="auto">
          <a:xfrm>
            <a:off x="6193312" y="1273237"/>
            <a:ext cx="2551140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://www.allindir.com/wp-content/uploads/2013/04/allindir.yahoo_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882" y="4149080"/>
            <a:ext cx="1434346" cy="132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 descr="http://androidspin.com/wp-content/uploads/2012/10/talk_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852936"/>
            <a:ext cx="2232248" cy="1075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35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Sohbet Yazılımının Sağladığı Kolaylıklar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44824"/>
            <a:ext cx="4042792" cy="3240360"/>
          </a:xfrm>
        </p:spPr>
        <p:txBody>
          <a:bodyPr/>
          <a:lstStyle/>
          <a:p>
            <a:r>
              <a:rPr lang="tr-TR" sz="2400" dirty="0" smtClean="0">
                <a:solidFill>
                  <a:srgbClr val="E35C06"/>
                </a:solidFill>
              </a:rPr>
              <a:t>Sesli ve görüntülü konuşmamızı sağlar.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Gönderilen ileti, fotoğraf, </a:t>
            </a:r>
            <a:r>
              <a:rPr lang="tr-TR" sz="2400" dirty="0" err="1" smtClean="0">
                <a:solidFill>
                  <a:srgbClr val="E35C06"/>
                </a:solidFill>
              </a:rPr>
              <a:t>vidyo</a:t>
            </a:r>
            <a:r>
              <a:rPr lang="tr-TR" sz="2400" dirty="0" smtClean="0">
                <a:solidFill>
                  <a:srgbClr val="E35C06"/>
                </a:solidFill>
              </a:rPr>
              <a:t> veya dosya karşıdaki kişiye o anda ulaşır.</a:t>
            </a:r>
            <a:endParaRPr lang="tr-TR" sz="2400" dirty="0">
              <a:solidFill>
                <a:srgbClr val="E35C06"/>
              </a:solidFill>
            </a:endParaRPr>
          </a:p>
          <a:p>
            <a:r>
              <a:rPr lang="tr-TR" sz="2400" dirty="0" smtClean="0">
                <a:solidFill>
                  <a:srgbClr val="E35C06"/>
                </a:solidFill>
              </a:rPr>
              <a:t>Sohbet listenizdeki kişiler dışındakiler sizi rahatsız edemez, iletişim kuramaz.</a:t>
            </a:r>
          </a:p>
        </p:txBody>
      </p:sp>
      <p:pic>
        <p:nvPicPr>
          <p:cNvPr id="22530" name="Picture 2" descr="http://betanews.com/wp-content/uploads/2013/04/chat-instant-messaging-600x4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72816"/>
            <a:ext cx="4607147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21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Sesli Görüntülü Konferans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44824"/>
            <a:ext cx="4042792" cy="3240360"/>
          </a:xfrm>
        </p:spPr>
        <p:txBody>
          <a:bodyPr/>
          <a:lstStyle/>
          <a:p>
            <a:r>
              <a:rPr lang="tr-TR" sz="2400" dirty="0">
                <a:solidFill>
                  <a:srgbClr val="E35C06"/>
                </a:solidFill>
              </a:rPr>
              <a:t>B</a:t>
            </a:r>
            <a:r>
              <a:rPr lang="tr-TR" sz="2400" dirty="0" smtClean="0">
                <a:solidFill>
                  <a:srgbClr val="E35C06"/>
                </a:solidFill>
              </a:rPr>
              <a:t>irden fazla kişi ile aynı odadaymış gibi sesli ve görüntülü görüşme sağlayan yazılım veya internet sayfasıdır.</a:t>
            </a:r>
          </a:p>
          <a:p>
            <a:r>
              <a:rPr lang="tr-TR" sz="2400" dirty="0" smtClean="0">
                <a:solidFill>
                  <a:srgbClr val="E35C06"/>
                </a:solidFill>
              </a:rPr>
              <a:t>Genellikle uzaktan eğitim ya da toplantılarda kullanılır.</a:t>
            </a:r>
          </a:p>
        </p:txBody>
      </p:sp>
      <p:pic>
        <p:nvPicPr>
          <p:cNvPr id="20482" name="Picture 2" descr="http://lerablog.org/wp-content/uploads/2013/11/Video-Conferenc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00808"/>
            <a:ext cx="4650539" cy="30963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15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E35C06"/>
                </a:solidFill>
              </a:rPr>
              <a:t>SON</a:t>
            </a:r>
            <a:endParaRPr lang="fr-CA" dirty="0" smtClean="0">
              <a:solidFill>
                <a:srgbClr val="E35C06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3275856" y="2420888"/>
            <a:ext cx="2746648" cy="720080"/>
          </a:xfrm>
        </p:spPr>
        <p:txBody>
          <a:bodyPr/>
          <a:lstStyle/>
          <a:p>
            <a:pPr marL="0" indent="0" algn="ctr">
              <a:buNone/>
            </a:pPr>
            <a:r>
              <a:rPr lang="tr-TR" sz="2400" dirty="0" smtClean="0">
                <a:solidFill>
                  <a:srgbClr val="E35C06"/>
                </a:solidFill>
              </a:rPr>
              <a:t>Teşekkür ederim</a:t>
            </a:r>
          </a:p>
        </p:txBody>
      </p:sp>
    </p:spTree>
    <p:extLst>
      <p:ext uri="{BB962C8B-B14F-4D97-AF65-F5344CB8AC3E}">
        <p14:creationId xmlns:p14="http://schemas.microsoft.com/office/powerpoint/2010/main" val="74995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Özel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147</Template>
  <TotalTime>170</TotalTime>
  <Words>633</Words>
  <Application>Microsoft Office PowerPoint</Application>
  <PresentationFormat>Ekran Gösterisi (4:3)</PresentationFormat>
  <Paragraphs>90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3" baseType="lpstr">
      <vt:lpstr>Arial</vt:lpstr>
      <vt:lpstr>Calibri</vt:lpstr>
      <vt:lpstr>Thème Office</vt:lpstr>
      <vt:lpstr>İLETİŞİM ARAÇLARI</vt:lpstr>
      <vt:lpstr>E-posta Nedir?</vt:lpstr>
      <vt:lpstr>E-posta Adresi</vt:lpstr>
      <vt:lpstr>E-posta Adresi</vt:lpstr>
      <vt:lpstr>E-posta Adresi Seçimi</vt:lpstr>
      <vt:lpstr>E-posta Servisleri</vt:lpstr>
      <vt:lpstr>E-posta Kutusu</vt:lpstr>
      <vt:lpstr>E-posta Kullanım Amaçları</vt:lpstr>
      <vt:lpstr>E-postanın Sağladığı Kolaylıklar</vt:lpstr>
      <vt:lpstr>E-postanın Sağladığı Kolaylıklar</vt:lpstr>
      <vt:lpstr>Forum Nedir?</vt:lpstr>
      <vt:lpstr>Forum</vt:lpstr>
      <vt:lpstr>Forum Yönetimi</vt:lpstr>
      <vt:lpstr>Örnek Forum Siteleri</vt:lpstr>
      <vt:lpstr>Forumun Sağladığı Kolaylıklar</vt:lpstr>
      <vt:lpstr>Sohbet</vt:lpstr>
      <vt:lpstr>Sohbet Yazılımları</vt:lpstr>
      <vt:lpstr>Sohbet Yazılımının Sağladığı Kolaylıklar</vt:lpstr>
      <vt:lpstr>Sesli Görüntülü Konferans</vt:lpstr>
      <vt:lpstr>SON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İLETİŞİM ARAÇLARI</dc:title>
  <dc:creator>Ahmet Soyarslan</dc:creator>
  <cp:lastModifiedBy>Ahmet Soyarslan</cp:lastModifiedBy>
  <cp:revision>93</cp:revision>
  <dcterms:created xsi:type="dcterms:W3CDTF">2013-12-22T20:37:36Z</dcterms:created>
  <dcterms:modified xsi:type="dcterms:W3CDTF">2013-12-23T06:05:27Z</dcterms:modified>
</cp:coreProperties>
</file>