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sldIdLst>
    <p:sldId id="256" r:id="rId2"/>
    <p:sldId id="257" r:id="rId3"/>
    <p:sldId id="259" r:id="rId4"/>
    <p:sldId id="270" r:id="rId5"/>
    <p:sldId id="269" r:id="rId6"/>
    <p:sldId id="258" r:id="rId7"/>
    <p:sldId id="273" r:id="rId8"/>
    <p:sldId id="261" r:id="rId9"/>
    <p:sldId id="263" r:id="rId10"/>
    <p:sldId id="264" r:id="rId11"/>
    <p:sldId id="265" r:id="rId12"/>
    <p:sldId id="262" r:id="rId13"/>
    <p:sldId id="260" r:id="rId14"/>
    <p:sldId id="268" r:id="rId15"/>
    <p:sldId id="267" r:id="rId16"/>
    <p:sldId id="266" r:id="rId17"/>
    <p:sldId id="272" r:id="rId18"/>
    <p:sldId id="271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5321"/>
    <a:srgbClr val="FFFF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692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60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415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868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887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735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345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532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087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9038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8455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503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673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7654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7791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533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480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E529E-8F92-49DE-8401-4B7319BE1129}" type="datetimeFigureOut">
              <a:rPr lang="tr-TR" smtClean="0"/>
              <a:t>19.10.2014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CA28F-85AB-4757-9858-1A1750314D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16062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biltek.inf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392876"/>
          </a:xfrm>
        </p:spPr>
        <p:txBody>
          <a:bodyPr/>
          <a:lstStyle/>
          <a:p>
            <a:r>
              <a:rPr lang="tr-TR" dirty="0" smtClean="0"/>
              <a:t>İŞLETİM SİSTEMİ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914400" y="3542663"/>
            <a:ext cx="7526338" cy="1292948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İşletim Sistemi Nedir</a:t>
            </a:r>
          </a:p>
          <a:p>
            <a:r>
              <a:rPr lang="tr-TR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İşletim Sisteminin Görevleri</a:t>
            </a:r>
          </a:p>
          <a:p>
            <a:r>
              <a:rPr lang="tr-TR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Kullanıldığı Yerler</a:t>
            </a:r>
          </a:p>
          <a:p>
            <a:r>
              <a:rPr lang="tr-TR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Örnekler</a:t>
            </a:r>
            <a:endParaRPr lang="tr-TR" dirty="0">
              <a:solidFill>
                <a:schemeClr val="bg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98855" y="6268877"/>
            <a:ext cx="1952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 smtClean="0">
                <a:solidFill>
                  <a:schemeClr val="bg2">
                    <a:lumMod val="10000"/>
                    <a:lumOff val="90000"/>
                  </a:schemeClr>
                </a:solidFill>
              </a:rPr>
              <a:t>Ahmet SOYARSLAN</a:t>
            </a:r>
          </a:p>
          <a:p>
            <a:r>
              <a:rPr lang="tr-TR" sz="1400" dirty="0" smtClean="0">
                <a:solidFill>
                  <a:schemeClr val="bg2">
                    <a:lumMod val="10000"/>
                    <a:lumOff val="90000"/>
                  </a:schemeClr>
                </a:solidFill>
                <a:hlinkClick r:id="rId2"/>
              </a:rPr>
              <a:t>biltek.info</a:t>
            </a:r>
            <a:endParaRPr lang="tr-TR" sz="1400" dirty="0">
              <a:solidFill>
                <a:schemeClr val="bg2">
                  <a:lumMod val="10000"/>
                  <a:lumOff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44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12526" y="467811"/>
            <a:ext cx="6377940" cy="1293028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İşletim Sistemi Nedir?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50508" y="3092521"/>
            <a:ext cx="5282458" cy="2813426"/>
          </a:xfrm>
          <a:effectLst/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Bilgisayarda çalışan, bilgisayar donanım kaynaklarını yöneten ve çeşitli uygulama </a:t>
            </a:r>
            <a:br>
              <a:rPr lang="tr-TR" sz="2400" dirty="0" smtClean="0">
                <a:solidFill>
                  <a:schemeClr val="bg1"/>
                </a:solidFill>
              </a:rPr>
            </a:br>
            <a:r>
              <a:rPr lang="tr-TR" sz="2400" dirty="0" smtClean="0">
                <a:solidFill>
                  <a:schemeClr val="bg1"/>
                </a:solidFill>
              </a:rPr>
              <a:t>yazılımları için yaygın servisleri sağlayan bir yazılımlar bütünüdür.</a:t>
            </a:r>
          </a:p>
          <a:p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techiwarehouse.com/userfiles/Operating-System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966" y="2636957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2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60479" y="972064"/>
            <a:ext cx="7602288" cy="1046207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İşletim Sisteminin Görevleri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50508" y="2636956"/>
            <a:ext cx="5246858" cy="3657518"/>
          </a:xfrm>
          <a:effectLst/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Dahili ve harici tüm donanımları yönetir.</a:t>
            </a:r>
          </a:p>
          <a:p>
            <a:r>
              <a:rPr lang="tr-TR" sz="2400" dirty="0" smtClean="0">
                <a:solidFill>
                  <a:schemeClr val="bg1"/>
                </a:solidFill>
              </a:rPr>
              <a:t>Yazılımların ve çalışan görevlerin yönetimini sağlar.</a:t>
            </a:r>
            <a:endParaRPr lang="tr-TR" sz="2400" dirty="0" smtClean="0">
              <a:solidFill>
                <a:schemeClr val="bg1"/>
              </a:solidFill>
            </a:endParaRPr>
          </a:p>
          <a:p>
            <a:r>
              <a:rPr lang="tr-TR" sz="2400" dirty="0" smtClean="0">
                <a:solidFill>
                  <a:schemeClr val="bg1"/>
                </a:solidFill>
              </a:rPr>
              <a:t>Bilgisayar sisteminin güvenliği ve kontrolünü </a:t>
            </a:r>
            <a:r>
              <a:rPr lang="tr-TR" sz="2400" dirty="0" smtClean="0">
                <a:solidFill>
                  <a:schemeClr val="bg1"/>
                </a:solidFill>
              </a:rPr>
              <a:t>sağlar.</a:t>
            </a:r>
            <a:endParaRPr lang="tr-TR" sz="2400" dirty="0" smtClean="0">
              <a:solidFill>
                <a:schemeClr val="bg1"/>
              </a:solidFill>
            </a:endParaRPr>
          </a:p>
          <a:p>
            <a:r>
              <a:rPr lang="tr-TR" sz="2400" dirty="0" smtClean="0">
                <a:solidFill>
                  <a:schemeClr val="bg1"/>
                </a:solidFill>
              </a:rPr>
              <a:t>Dosya ve klasörlerin </a:t>
            </a:r>
            <a:r>
              <a:rPr lang="tr-TR" sz="2400" dirty="0" smtClean="0">
                <a:solidFill>
                  <a:schemeClr val="bg1"/>
                </a:solidFill>
              </a:rPr>
              <a:t>yönetimini </a:t>
            </a:r>
            <a:r>
              <a:rPr lang="tr-TR" sz="2400" dirty="0" smtClean="0">
                <a:solidFill>
                  <a:schemeClr val="bg1"/>
                </a:solidFill>
              </a:rPr>
              <a:t>sağlar.</a:t>
            </a:r>
            <a:endParaRPr lang="tr-TR" sz="2400" dirty="0">
              <a:solidFill>
                <a:schemeClr val="bg1"/>
              </a:solidFill>
            </a:endParaRPr>
          </a:p>
          <a:p>
            <a:r>
              <a:rPr lang="tr-TR" sz="2400" dirty="0" smtClean="0">
                <a:solidFill>
                  <a:schemeClr val="bg1"/>
                </a:solidFill>
              </a:rPr>
              <a:t>Ve dahası…</a:t>
            </a:r>
          </a:p>
        </p:txBody>
      </p:sp>
      <p:pic>
        <p:nvPicPr>
          <p:cNvPr id="2050" name="Picture 2" descr="http://www.plymstockcomputerrepairs.co.uk/images/Computer%20Advic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842" y="2984577"/>
            <a:ext cx="2828925" cy="2962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16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İşletim Sistemi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02200" y="2527300"/>
            <a:ext cx="3835400" cy="3708400"/>
          </a:xfrm>
          <a:effectLst/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İşletim sistemi özetle bilgisayardaki tüm donanımların, yazılımların ve dosyaların yönetimini sağlayan en temel yazılımdır.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www.velocityiq.com/images/sv_precn_hardware_softwa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2834149"/>
            <a:ext cx="3514725" cy="354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30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36822" y="764373"/>
            <a:ext cx="7412818" cy="1220946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İşletim Sistemi Olmazsa..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45100" y="3196280"/>
            <a:ext cx="3583466" cy="2861619"/>
          </a:xfrm>
          <a:effectLst/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İşletim sistemi yüklü olmadan bilgisayar, tablet veya telefonumuzu kullanamayız.</a:t>
            </a:r>
            <a:endParaRPr lang="tr-TR" sz="2400" dirty="0">
              <a:solidFill>
                <a:schemeClr val="bg1"/>
              </a:solidFill>
            </a:endParaRPr>
          </a:p>
          <a:p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obrazki.elektroda.pl/2199197100_13621569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95" y="2611556"/>
            <a:ext cx="4672227" cy="35041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85129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817341" y="537315"/>
            <a:ext cx="5936788" cy="1617539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F25321"/>
                </a:solidFill>
              </a:rPr>
              <a:t>İşletim Sistemi Nerelerde Kullanılır?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09996" y="2403040"/>
            <a:ext cx="8153251" cy="1839351"/>
          </a:xfrm>
          <a:effectLst/>
        </p:spPr>
        <p:txBody>
          <a:bodyPr>
            <a:normAutofit/>
          </a:bodyPr>
          <a:lstStyle/>
          <a:p>
            <a:r>
              <a:rPr lang="tr-TR" sz="2400" dirty="0">
                <a:solidFill>
                  <a:schemeClr val="bg1"/>
                </a:solidFill>
              </a:rPr>
              <a:t>İşletim sistemleri </a:t>
            </a:r>
            <a:r>
              <a:rPr lang="tr-TR" sz="2400" dirty="0" smtClean="0">
                <a:solidFill>
                  <a:schemeClr val="bg1"/>
                </a:solidFill>
              </a:rPr>
              <a:t>bilgisayar, tablet, </a:t>
            </a:r>
            <a:r>
              <a:rPr lang="tr-TR" sz="2400" dirty="0">
                <a:solidFill>
                  <a:schemeClr val="bg1"/>
                </a:solidFill>
              </a:rPr>
              <a:t>video oyun konsolları, cep </a:t>
            </a:r>
            <a:r>
              <a:rPr lang="tr-TR" sz="2400" dirty="0" smtClean="0">
                <a:solidFill>
                  <a:schemeClr val="bg1"/>
                </a:solidFill>
              </a:rPr>
              <a:t>telefonları, web sunucularında, arabalarda, </a:t>
            </a:r>
            <a:r>
              <a:rPr lang="tr-TR" sz="2400" dirty="0">
                <a:solidFill>
                  <a:schemeClr val="bg1"/>
                </a:solidFill>
              </a:rPr>
              <a:t>beyaz eşyalarda hatta kol saatlerinin içinde bile yüklü olabilir.</a:t>
            </a:r>
          </a:p>
        </p:txBody>
      </p:sp>
      <p:pic>
        <p:nvPicPr>
          <p:cNvPr id="2050" name="Picture 2" descr="http://dealsprime.net/images/products/detail/rock_android2.2_phone_watch.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148" y="4028491"/>
            <a:ext cx="2079625" cy="207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eteknix.com/wp-content/uploads/2013/04/dell_windows_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50" y="4625796"/>
            <a:ext cx="2445544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blogs-images.forbes.com/erikkain/files/2012/07/ps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5473" y="4625796"/>
            <a:ext cx="2202296" cy="136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922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39244" y="904335"/>
            <a:ext cx="7524003" cy="970450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Popüler İşletim Sistemleri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09996" y="2403040"/>
            <a:ext cx="8153251" cy="1839351"/>
          </a:xfrm>
          <a:effectLst/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Şimdi masaüstü/dizüstü bilgisayar, tablet ve akıllı telefonlarda </a:t>
            </a:r>
            <a:r>
              <a:rPr lang="tr-TR" sz="2400" b="1" dirty="0" smtClean="0">
                <a:solidFill>
                  <a:schemeClr val="bg1"/>
                </a:solidFill>
              </a:rPr>
              <a:t>en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b="1" dirty="0" smtClean="0">
                <a:solidFill>
                  <a:schemeClr val="bg1"/>
                </a:solidFill>
              </a:rPr>
              <a:t>yaygın</a:t>
            </a:r>
            <a:r>
              <a:rPr lang="tr-TR" sz="2400" dirty="0" smtClean="0">
                <a:solidFill>
                  <a:schemeClr val="bg1"/>
                </a:solidFill>
              </a:rPr>
              <a:t> kullanılan işletim sistemlerini inceleyelim.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7172" name="Picture 4" descr="http://www.sahara.co.za/css/images/Windows8_Bo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68" y="4328452"/>
            <a:ext cx="1744019" cy="2072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metromac.org/newsletter/express/march03/issue-10/images/OSX_Bo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393" y="4328452"/>
            <a:ext cx="1876038" cy="200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dnsdegistirme.gen.tr/wp-content/uploads/2013/02/pardus-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135" y="4328452"/>
            <a:ext cx="1736463" cy="204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62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425145" y="747891"/>
            <a:ext cx="7552862" cy="1187995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Masaüstü İşletim Sistemleri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91569" y="2328530"/>
            <a:ext cx="4433453" cy="3965944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Günümüz kişisel bilgisayarında çoğunlukla </a:t>
            </a:r>
          </a:p>
          <a:p>
            <a:pPr lvl="1"/>
            <a:r>
              <a:rPr lang="tr-TR" dirty="0" smtClean="0">
                <a:solidFill>
                  <a:schemeClr val="bg1"/>
                </a:solidFill>
              </a:rPr>
              <a:t>Windows</a:t>
            </a:r>
          </a:p>
          <a:p>
            <a:pPr lvl="1"/>
            <a:r>
              <a:rPr lang="tr-TR" dirty="0" err="1" smtClean="0">
                <a:solidFill>
                  <a:schemeClr val="bg1"/>
                </a:solidFill>
              </a:rPr>
              <a:t>MacOS</a:t>
            </a:r>
            <a:r>
              <a:rPr lang="tr-TR" dirty="0" smtClean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tr-TR" dirty="0" err="1" smtClean="0">
                <a:solidFill>
                  <a:schemeClr val="bg1"/>
                </a:solidFill>
              </a:rPr>
              <a:t>Pardus</a:t>
            </a:r>
            <a:endParaRPr lang="tr-T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işletim sistemleri kullanılır.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3.bp.blogspot.com/-Yyaq6gfJw7s/UTunb1gr19I/AAAAAAAABRo/oWZvsxptcHw/s1600/triple-boo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33" y="2731237"/>
            <a:ext cx="4091936" cy="316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09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86011" y="719037"/>
            <a:ext cx="7524003" cy="970450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Windows İşletim Sistemi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1508" y="2075935"/>
            <a:ext cx="2647506" cy="4435398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chemeClr val="bg1"/>
                </a:solidFill>
              </a:rPr>
              <a:t>Microsoft</a:t>
            </a:r>
            <a:r>
              <a:rPr lang="tr-TR" sz="2400" dirty="0" smtClean="0">
                <a:solidFill>
                  <a:schemeClr val="bg1"/>
                </a:solidFill>
              </a:rPr>
              <a:t> tarafından piyasaya sürülmüş olup en çok kullanılan işletim sistemidir. </a:t>
            </a:r>
            <a:endParaRPr lang="tr-TR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tr-TR" sz="24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b="1" dirty="0" smtClean="0">
                <a:solidFill>
                  <a:schemeClr val="bg1"/>
                </a:solidFill>
              </a:rPr>
              <a:t>Windows XP, 7 ve 8 </a:t>
            </a:r>
            <a:r>
              <a:rPr lang="tr-TR" sz="2400" dirty="0" smtClean="0">
                <a:solidFill>
                  <a:schemeClr val="bg1"/>
                </a:solidFill>
              </a:rPr>
              <a:t>halen kullanılmakta olan sürümleridir.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993" y="2328531"/>
            <a:ext cx="5579076" cy="334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4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53593" y="743750"/>
            <a:ext cx="7524003" cy="970450"/>
          </a:xfrm>
        </p:spPr>
        <p:txBody>
          <a:bodyPr/>
          <a:lstStyle/>
          <a:p>
            <a:r>
              <a:rPr lang="tr-TR" dirty="0" err="1" smtClean="0">
                <a:solidFill>
                  <a:srgbClr val="F25321"/>
                </a:solidFill>
              </a:rPr>
              <a:t>MacOS</a:t>
            </a:r>
            <a:r>
              <a:rPr lang="tr-TR" dirty="0" smtClean="0">
                <a:solidFill>
                  <a:srgbClr val="F25321"/>
                </a:solidFill>
              </a:rPr>
              <a:t> İşletim Sistemi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3271" y="3425862"/>
            <a:ext cx="2299314" cy="1525079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chemeClr val="bg1"/>
                </a:solidFill>
              </a:rPr>
              <a:t>Apple</a:t>
            </a:r>
            <a:r>
              <a:rPr lang="tr-TR" sz="2400" dirty="0" smtClean="0">
                <a:solidFill>
                  <a:schemeClr val="bg1"/>
                </a:solidFill>
              </a:rPr>
              <a:t> şirketine ait işletim sistemidir.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3074" name="Picture 2" descr="http://www.techsourcehub.com/wp-content/uploads/2014/06/Screen-Shot-2014-06-30-at-3.10.40-P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257" y="2519796"/>
            <a:ext cx="5919339" cy="371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737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63379" y="719037"/>
            <a:ext cx="7524003" cy="970450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PARDUS İşletim Sistemi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27411" y="2723462"/>
            <a:ext cx="2647506" cy="1779373"/>
          </a:xfrm>
          <a:effectLst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 err="1" smtClean="0">
                <a:solidFill>
                  <a:schemeClr val="bg1"/>
                </a:solidFill>
              </a:rPr>
              <a:t>Pardus</a:t>
            </a:r>
            <a:r>
              <a:rPr lang="tr-TR" sz="2400" dirty="0" smtClean="0">
                <a:solidFill>
                  <a:schemeClr val="bg1"/>
                </a:solidFill>
              </a:rPr>
              <a:t> </a:t>
            </a:r>
            <a:r>
              <a:rPr lang="tr-TR" sz="2400" b="1" dirty="0" smtClean="0">
                <a:solidFill>
                  <a:schemeClr val="bg1"/>
                </a:solidFill>
              </a:rPr>
              <a:t>ücretsiz</a:t>
            </a:r>
            <a:r>
              <a:rPr lang="tr-TR" sz="2400" dirty="0" smtClean="0">
                <a:solidFill>
                  <a:schemeClr val="bg1"/>
                </a:solidFill>
              </a:rPr>
              <a:t> ve açık kaynak kodlu bir işletim sistemidir.</a:t>
            </a:r>
          </a:p>
          <a:p>
            <a:pPr marL="0" indent="0">
              <a:buNone/>
            </a:pPr>
            <a:endParaRPr lang="tr-TR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b="1" dirty="0" err="1" smtClean="0">
                <a:solidFill>
                  <a:schemeClr val="bg1"/>
                </a:solidFill>
              </a:rPr>
              <a:t>Tübitak</a:t>
            </a:r>
            <a:r>
              <a:rPr lang="tr-TR" sz="2400" b="1" dirty="0" smtClean="0">
                <a:solidFill>
                  <a:schemeClr val="bg1"/>
                </a:solidFill>
              </a:rPr>
              <a:t> </a:t>
            </a:r>
            <a:r>
              <a:rPr lang="tr-TR" sz="2400" dirty="0" smtClean="0">
                <a:solidFill>
                  <a:schemeClr val="bg1"/>
                </a:solidFill>
              </a:rPr>
              <a:t>tarafından geliştirilmiştir.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fc05.deviantart.net/fs71/i/2011/114/2/b/sg2_desktop__april___11_pardus_by_suupaagohan2-d3eqg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820" y="2723462"/>
            <a:ext cx="5077116" cy="3173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10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47082" y="574903"/>
            <a:ext cx="6377940" cy="1293028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Mobil İşletim Sistemleri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44140" y="2328530"/>
            <a:ext cx="3880882" cy="3965944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Cep telefonu ve tabletlerde ise </a:t>
            </a:r>
          </a:p>
          <a:p>
            <a:pPr lvl="1"/>
            <a:r>
              <a:rPr lang="tr-TR" dirty="0" err="1" smtClean="0">
                <a:solidFill>
                  <a:schemeClr val="bg1"/>
                </a:solidFill>
              </a:rPr>
              <a:t>Android</a:t>
            </a:r>
            <a:endParaRPr lang="tr-TR" dirty="0" smtClean="0">
              <a:solidFill>
                <a:schemeClr val="bg1"/>
              </a:solidFill>
            </a:endParaRPr>
          </a:p>
          <a:p>
            <a:pPr lvl="1"/>
            <a:r>
              <a:rPr lang="tr-TR" dirty="0" err="1" smtClean="0">
                <a:solidFill>
                  <a:schemeClr val="bg1"/>
                </a:solidFill>
              </a:rPr>
              <a:t>iOS</a:t>
            </a:r>
            <a:endParaRPr lang="tr-TR" dirty="0">
              <a:solidFill>
                <a:schemeClr val="bg1"/>
              </a:solidFill>
            </a:endParaRPr>
          </a:p>
          <a:p>
            <a:pPr lvl="1"/>
            <a:r>
              <a:rPr lang="tr-TR" dirty="0" smtClean="0">
                <a:solidFill>
                  <a:schemeClr val="bg1"/>
                </a:solidFill>
              </a:rPr>
              <a:t>Windows </a:t>
            </a:r>
            <a:r>
              <a:rPr lang="tr-TR" dirty="0" smtClean="0">
                <a:solidFill>
                  <a:schemeClr val="bg1"/>
                </a:solidFill>
              </a:rPr>
              <a:t>Phone / RT</a:t>
            </a:r>
            <a:endParaRPr lang="tr-T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tr-TR" sz="2400" dirty="0" smtClean="0">
                <a:solidFill>
                  <a:schemeClr val="bg1"/>
                </a:solidFill>
              </a:rPr>
              <a:t>işletim sistemleri yaygın olarak kullanılır.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www.istanbulbilisim.com.tr/haber/wp-content/uploads/2012/07/mobile-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39" y="2534988"/>
            <a:ext cx="3576453" cy="360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41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69408" y="550189"/>
            <a:ext cx="6377940" cy="1293028"/>
          </a:xfrm>
        </p:spPr>
        <p:txBody>
          <a:bodyPr/>
          <a:lstStyle/>
          <a:p>
            <a:r>
              <a:rPr lang="tr-TR" dirty="0" err="1" smtClean="0">
                <a:solidFill>
                  <a:srgbClr val="F25321"/>
                </a:solidFill>
              </a:rPr>
              <a:t>Android</a:t>
            </a:r>
            <a:r>
              <a:rPr lang="tr-TR" dirty="0" smtClean="0">
                <a:solidFill>
                  <a:srgbClr val="F25321"/>
                </a:solidFill>
              </a:rPr>
              <a:t> İşletim Sistemi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06264" y="2551978"/>
            <a:ext cx="2953304" cy="3548691"/>
          </a:xfrm>
          <a:effectLst/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Bugün birçok tablet, akıllı telefon ve hatta kol saatlerinde kullanılan </a:t>
            </a:r>
            <a:r>
              <a:rPr lang="tr-TR" sz="2400" b="1" dirty="0" smtClean="0">
                <a:solidFill>
                  <a:schemeClr val="bg1"/>
                </a:solidFill>
              </a:rPr>
              <a:t>Google</a:t>
            </a:r>
            <a:r>
              <a:rPr lang="tr-TR" sz="2400" dirty="0" smtClean="0">
                <a:solidFill>
                  <a:schemeClr val="bg1"/>
                </a:solidFill>
              </a:rPr>
              <a:t>’a ait işletim sistemidir.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1.bp.blogspot.com/-6IamgJgw7KE/US9pUJ5FH2I/AAAAAAAAAfY/wsASFo7Q9WI/s1600/asus+memo+pa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9" t="3662" r="-1021" b="3409"/>
          <a:stretch/>
        </p:blipFill>
        <p:spPr bwMode="auto">
          <a:xfrm>
            <a:off x="5073273" y="2098591"/>
            <a:ext cx="3937686" cy="47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60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331555" y="401908"/>
            <a:ext cx="6377940" cy="1293028"/>
          </a:xfrm>
        </p:spPr>
        <p:txBody>
          <a:bodyPr/>
          <a:lstStyle/>
          <a:p>
            <a:r>
              <a:rPr lang="tr-TR" dirty="0" err="1" smtClean="0">
                <a:solidFill>
                  <a:srgbClr val="F25321"/>
                </a:solidFill>
              </a:rPr>
              <a:t>iOS</a:t>
            </a:r>
            <a:r>
              <a:rPr lang="tr-TR" dirty="0" smtClean="0">
                <a:solidFill>
                  <a:srgbClr val="F25321"/>
                </a:solidFill>
              </a:rPr>
              <a:t> İşletim Sistemi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2781" y="2603351"/>
            <a:ext cx="3297548" cy="3691123"/>
          </a:xfrm>
          <a:effectLst/>
        </p:spPr>
        <p:txBody>
          <a:bodyPr>
            <a:normAutofit/>
          </a:bodyPr>
          <a:lstStyle/>
          <a:p>
            <a:r>
              <a:rPr lang="tr-TR" sz="2400" b="1" dirty="0" err="1" smtClean="0">
                <a:solidFill>
                  <a:schemeClr val="bg1"/>
                </a:solidFill>
              </a:rPr>
              <a:t>Apple</a:t>
            </a:r>
            <a:r>
              <a:rPr lang="tr-TR" sz="2400" dirty="0" err="1" smtClean="0">
                <a:solidFill>
                  <a:schemeClr val="bg1"/>
                </a:solidFill>
              </a:rPr>
              <a:t>’ın</a:t>
            </a:r>
            <a:r>
              <a:rPr lang="tr-TR" sz="2400" dirty="0" smtClean="0">
                <a:solidFill>
                  <a:schemeClr val="bg1"/>
                </a:solidFill>
              </a:rPr>
              <a:t> kendi ürettiği tablet ve telefonlar için çıkardığı işletim sistemidir.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cebufinest.com/wp-content/uploads/2013/12/cebufinest_smallwonder_ipadminiretin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18" t="-316" r="6192" b="316"/>
          <a:stretch/>
        </p:blipFill>
        <p:spPr bwMode="auto">
          <a:xfrm>
            <a:off x="4917988" y="1872274"/>
            <a:ext cx="4226011" cy="497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33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1998" y="2601445"/>
            <a:ext cx="3926542" cy="3497486"/>
          </a:xfrm>
          <a:effectLst/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chemeClr val="bg1"/>
                </a:solidFill>
              </a:rPr>
              <a:t>Microsoft</a:t>
            </a:r>
            <a:r>
              <a:rPr lang="tr-TR" sz="2400" dirty="0" smtClean="0">
                <a:solidFill>
                  <a:schemeClr val="bg1"/>
                </a:solidFill>
              </a:rPr>
              <a:t>’un akıllı telefonlar ve tabletler için ürettiği işletim sistemidir.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11266" name="Picture 2" descr="http://itknowledgeexchange.techtarget.com/vendor-talk/files/2013/03/windows_phon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2" r="5691"/>
          <a:stretch/>
        </p:blipFill>
        <p:spPr bwMode="auto">
          <a:xfrm>
            <a:off x="8238" y="1738184"/>
            <a:ext cx="3822357" cy="5111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60024" y="566665"/>
            <a:ext cx="6377940" cy="1293028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Windows İşletim Sistemi</a:t>
            </a:r>
            <a:endParaRPr lang="tr-TR" dirty="0">
              <a:solidFill>
                <a:srgbClr val="F253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33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71606" y="739659"/>
            <a:ext cx="7914640" cy="1426892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İşletim Sistemi Nasıl Yüklenir?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5000" y="2636956"/>
            <a:ext cx="3759200" cy="3657518"/>
          </a:xfrm>
          <a:effectLst/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Üreticiden sağlanan veya satın alınan </a:t>
            </a:r>
            <a:r>
              <a:rPr lang="tr-TR" sz="2400" b="1" dirty="0" smtClean="0">
                <a:solidFill>
                  <a:schemeClr val="bg1"/>
                </a:solidFill>
              </a:rPr>
              <a:t>CD/DVD</a:t>
            </a:r>
            <a:r>
              <a:rPr lang="tr-TR" sz="2400" dirty="0" smtClean="0">
                <a:solidFill>
                  <a:schemeClr val="bg1"/>
                </a:solidFill>
              </a:rPr>
              <a:t> veya </a:t>
            </a:r>
            <a:r>
              <a:rPr lang="tr-TR" sz="2400" b="1" dirty="0" smtClean="0">
                <a:solidFill>
                  <a:schemeClr val="bg1"/>
                </a:solidFill>
              </a:rPr>
              <a:t>USB disk </a:t>
            </a:r>
            <a:r>
              <a:rPr lang="tr-TR" sz="2400" dirty="0" smtClean="0">
                <a:solidFill>
                  <a:schemeClr val="bg1"/>
                </a:solidFill>
              </a:rPr>
              <a:t>kullanılarak işletim sistemi bilgisayarlara kurulabilir. </a:t>
            </a:r>
          </a:p>
          <a:p>
            <a:r>
              <a:rPr lang="tr-TR" sz="2400" dirty="0" smtClean="0">
                <a:solidFill>
                  <a:schemeClr val="bg1"/>
                </a:solidFill>
              </a:rPr>
              <a:t>Kurulacak bilgisayarın donanımları işletim sistemini </a:t>
            </a:r>
            <a:r>
              <a:rPr lang="tr-TR" sz="2400" b="1" dirty="0" smtClean="0">
                <a:solidFill>
                  <a:schemeClr val="bg1"/>
                </a:solidFill>
              </a:rPr>
              <a:t>desteklemelidir.</a:t>
            </a:r>
            <a:endParaRPr lang="tr-TR" sz="2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http://www.fussedblogger.com/wp-content/uploads/2014/04/windows-8-DV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040" y="2917043"/>
            <a:ext cx="3306600" cy="330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27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48930" y="582668"/>
            <a:ext cx="6377940" cy="1293028"/>
          </a:xfrm>
        </p:spPr>
        <p:txBody>
          <a:bodyPr/>
          <a:lstStyle/>
          <a:p>
            <a:r>
              <a:rPr lang="tr-TR" dirty="0" smtClean="0">
                <a:solidFill>
                  <a:srgbClr val="F25321"/>
                </a:solidFill>
              </a:rPr>
              <a:t>Hangi İşletim Sistemi?</a:t>
            </a:r>
            <a:endParaRPr lang="tr-TR" dirty="0">
              <a:solidFill>
                <a:srgbClr val="F2532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93275" y="2117124"/>
            <a:ext cx="3978875" cy="4464908"/>
          </a:xfrm>
          <a:effectLst/>
        </p:spPr>
        <p:txBody>
          <a:bodyPr>
            <a:norm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İşletim sistemi seçerken bilgisayarın teknik özellikleri, yükleyeceğimiz yazılımlar, </a:t>
            </a:r>
            <a:r>
              <a:rPr lang="tr-TR" sz="2400" b="1" dirty="0" smtClean="0">
                <a:solidFill>
                  <a:schemeClr val="bg1"/>
                </a:solidFill>
              </a:rPr>
              <a:t>fiyat</a:t>
            </a:r>
            <a:r>
              <a:rPr lang="tr-TR" sz="2400" dirty="0" smtClean="0">
                <a:solidFill>
                  <a:schemeClr val="bg1"/>
                </a:solidFill>
              </a:rPr>
              <a:t>, kullanım </a:t>
            </a:r>
            <a:r>
              <a:rPr lang="tr-TR" sz="2400" b="1" dirty="0" smtClean="0">
                <a:solidFill>
                  <a:schemeClr val="bg1"/>
                </a:solidFill>
              </a:rPr>
              <a:t>kolaylığı</a:t>
            </a:r>
            <a:r>
              <a:rPr lang="tr-TR" sz="2400" dirty="0" smtClean="0">
                <a:solidFill>
                  <a:schemeClr val="bg1"/>
                </a:solidFill>
              </a:rPr>
              <a:t> gibi etmenlere dikkat etmeliyiz.</a:t>
            </a:r>
          </a:p>
          <a:p>
            <a:r>
              <a:rPr lang="tr-TR" sz="2400" dirty="0" smtClean="0">
                <a:solidFill>
                  <a:schemeClr val="bg1"/>
                </a:solidFill>
              </a:rPr>
              <a:t>Çok </a:t>
            </a:r>
            <a:r>
              <a:rPr lang="tr-TR" sz="2400" b="1" dirty="0" smtClean="0">
                <a:solidFill>
                  <a:schemeClr val="bg1"/>
                </a:solidFill>
              </a:rPr>
              <a:t>eski</a:t>
            </a:r>
            <a:r>
              <a:rPr lang="tr-TR" sz="2400" dirty="0" smtClean="0">
                <a:solidFill>
                  <a:schemeClr val="bg1"/>
                </a:solidFill>
              </a:rPr>
              <a:t> bir bilgisayara </a:t>
            </a:r>
            <a:r>
              <a:rPr lang="tr-TR" sz="2400" b="1" dirty="0" smtClean="0">
                <a:solidFill>
                  <a:schemeClr val="bg1"/>
                </a:solidFill>
              </a:rPr>
              <a:t>yeni</a:t>
            </a:r>
            <a:r>
              <a:rPr lang="tr-TR" sz="2400" dirty="0" smtClean="0">
                <a:solidFill>
                  <a:schemeClr val="bg1"/>
                </a:solidFill>
              </a:rPr>
              <a:t> bir işletim sistemi, ya da </a:t>
            </a:r>
            <a:r>
              <a:rPr lang="tr-TR" sz="2400" b="1" dirty="0" smtClean="0">
                <a:solidFill>
                  <a:schemeClr val="bg1"/>
                </a:solidFill>
              </a:rPr>
              <a:t>yeni</a:t>
            </a:r>
            <a:r>
              <a:rPr lang="tr-TR" sz="2400" dirty="0" smtClean="0">
                <a:solidFill>
                  <a:schemeClr val="bg1"/>
                </a:solidFill>
              </a:rPr>
              <a:t> bir bilgisayara </a:t>
            </a:r>
            <a:r>
              <a:rPr lang="tr-TR" sz="2400" b="1" dirty="0" smtClean="0">
                <a:solidFill>
                  <a:schemeClr val="bg1"/>
                </a:solidFill>
              </a:rPr>
              <a:t>eski</a:t>
            </a:r>
            <a:r>
              <a:rPr lang="tr-TR" sz="2400" dirty="0" smtClean="0">
                <a:solidFill>
                  <a:schemeClr val="bg1"/>
                </a:solidFill>
              </a:rPr>
              <a:t> bir işletim sistemi yüklersek bilgisayarımızdan alacağımız verim </a:t>
            </a:r>
            <a:r>
              <a:rPr lang="tr-TR" sz="2400" b="1" dirty="0" smtClean="0">
                <a:solidFill>
                  <a:schemeClr val="bg1"/>
                </a:solidFill>
              </a:rPr>
              <a:t>düşebilir</a:t>
            </a:r>
            <a:r>
              <a:rPr lang="tr-TR" sz="2400" dirty="0" smtClean="0">
                <a:solidFill>
                  <a:schemeClr val="bg1"/>
                </a:solidFill>
              </a:rPr>
              <a:t>.</a:t>
            </a:r>
            <a:endParaRPr lang="tr-TR" sz="2400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www.muymac.com/wp-content/uploads/2010/01/ssoo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7"/>
          <a:stretch/>
        </p:blipFill>
        <p:spPr bwMode="auto">
          <a:xfrm>
            <a:off x="221477" y="2454874"/>
            <a:ext cx="4540679" cy="19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static.ddmcdn.com/gif/how-to-donate-computer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94" y="4890506"/>
            <a:ext cx="1936836" cy="145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stuff.com.tr/wp-content/uploads/2011/08/macbook-ai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166" y="4753229"/>
            <a:ext cx="2119872" cy="1589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30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SON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199233" y="3490499"/>
            <a:ext cx="3654648" cy="1740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</a:rPr>
              <a:t>Teşekkür ederim.</a:t>
            </a:r>
            <a:endParaRPr lang="tr-TR" sz="3200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88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Kırmızı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Uçak İzi</Template>
  <TotalTime>198</TotalTime>
  <Words>348</Words>
  <Application>Microsoft Office PowerPoint</Application>
  <PresentationFormat>Ekran Gösterisi (4:3)</PresentationFormat>
  <Paragraphs>59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1" baseType="lpstr">
      <vt:lpstr>Arial</vt:lpstr>
      <vt:lpstr>Candara</vt:lpstr>
      <vt:lpstr>Uçak İzi</vt:lpstr>
      <vt:lpstr>İŞLETİM SİSTEMİ</vt:lpstr>
      <vt:lpstr>İşletim Sistemi Nedir?</vt:lpstr>
      <vt:lpstr>İşletim Sisteminin Görevleri</vt:lpstr>
      <vt:lpstr>İşletim Sistemi</vt:lpstr>
      <vt:lpstr>İşletim Sistemi Olmazsa..</vt:lpstr>
      <vt:lpstr>İşletim Sistemi Nerelerde Kullanılır?</vt:lpstr>
      <vt:lpstr>Popüler İşletim Sistemleri</vt:lpstr>
      <vt:lpstr>Masaüstü İşletim Sistemleri</vt:lpstr>
      <vt:lpstr>Windows İşletim Sistemi</vt:lpstr>
      <vt:lpstr>MacOS İşletim Sistemi</vt:lpstr>
      <vt:lpstr>PARDUS İşletim Sistemi</vt:lpstr>
      <vt:lpstr>Mobil İşletim Sistemleri</vt:lpstr>
      <vt:lpstr>Android İşletim Sistemi</vt:lpstr>
      <vt:lpstr>iOS İşletim Sistemi</vt:lpstr>
      <vt:lpstr>Windows İşletim Sistemi</vt:lpstr>
      <vt:lpstr>İşletim Sistemi Nasıl Yüklenir?</vt:lpstr>
      <vt:lpstr>Hangi İşletim Sistemi?</vt:lpstr>
      <vt:lpstr>SON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İŞLETİM SİSTEMİ VE DOSYA YÖNETİMİ</dc:title>
  <dc:creator>Ahmet Soyarslan</dc:creator>
  <cp:lastModifiedBy>Ahmet Soyarslan</cp:lastModifiedBy>
  <cp:revision>119</cp:revision>
  <dcterms:created xsi:type="dcterms:W3CDTF">2013-10-03T05:02:00Z</dcterms:created>
  <dcterms:modified xsi:type="dcterms:W3CDTF">2014-10-18T22:20:08Z</dcterms:modified>
</cp:coreProperties>
</file>