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gif" ContentType="image/gi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Lst>
  <p:sldSz cx="9144000" cy="6858000" type="screen4x3"/>
  <p:notesSz cx="6858000" cy="9144000"/>
  <p:defaultTextStyle>
    <a:defPPr>
      <a:defRPr lang="tr-T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5" d="100"/>
          <a:sy n="75" d="100"/>
        </p:scale>
        <p:origin x="-101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media/image1.jpeg>
</file>

<file path=ppt/media/image2.gif>
</file>

<file path=ppt/media/image3.gi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371600"/>
            <a:ext cx="7848600" cy="1927225"/>
          </a:xfrm>
        </p:spPr>
        <p:txBody>
          <a:bodyPr anchor="b">
            <a:noAutofit/>
          </a:bodyPr>
          <a:lstStyle>
            <a:lvl1pPr>
              <a:defRPr sz="5400" cap="all" baseline="0"/>
            </a:lvl1pPr>
          </a:lstStyle>
          <a:p>
            <a:r>
              <a:rPr lang="en-US" smtClean="0"/>
              <a:t>Click to edit Master title style</a:t>
            </a:r>
            <a:endParaRPr lang="en-US" dirty="0"/>
          </a:p>
        </p:txBody>
      </p:sp>
      <p:sp>
        <p:nvSpPr>
          <p:cNvPr id="3" name="Subtitle 2"/>
          <p:cNvSpPr>
            <a:spLocks noGrp="1"/>
          </p:cNvSpPr>
          <p:nvPr>
            <p:ph type="subTitle" idx="1"/>
          </p:nvPr>
        </p:nvSpPr>
        <p:spPr>
          <a:xfrm>
            <a:off x="685800" y="3505200"/>
            <a:ext cx="6400800" cy="1752600"/>
          </a:xfrm>
        </p:spPr>
        <p:txBody>
          <a:bodyPr/>
          <a:lstStyle>
            <a:lvl1pPr marL="0" indent="0" algn="l">
              <a:buNone/>
              <a:defRPr>
                <a:solidFill>
                  <a:schemeClr val="tx1">
                    <a:lumMod val="75000"/>
                    <a:lumOff val="2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C320487E-DAEF-4D53-9A94-0136BE25A70D}" type="datetimeFigureOut">
              <a:rPr lang="tr-TR" smtClean="0"/>
              <a:t>08.11.2012</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52554D5D-F144-4432-B850-8DD52091F03E}" type="slidenum">
              <a:rPr lang="tr-TR" smtClean="0"/>
              <a:t>‹#›</a:t>
            </a:fld>
            <a:endParaRPr lang="tr-TR"/>
          </a:p>
        </p:txBody>
      </p:sp>
      <p:cxnSp>
        <p:nvCxnSpPr>
          <p:cNvPr id="8" name="Straight Connector 7"/>
          <p:cNvCxnSpPr/>
          <p:nvPr/>
        </p:nvCxnSpPr>
        <p:spPr>
          <a:xfrm>
            <a:off x="685800" y="3398520"/>
            <a:ext cx="7848600" cy="1588"/>
          </a:xfrm>
          <a:prstGeom prst="line">
            <a:avLst/>
          </a:prstGeom>
          <a:ln w="19050">
            <a:solidFill>
              <a:schemeClr val="tx2"/>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20487E-DAEF-4D53-9A94-0136BE25A70D}" type="datetimeFigureOut">
              <a:rPr lang="tr-TR" smtClean="0"/>
              <a:t>08.11.2012</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52554D5D-F144-4432-B850-8DD52091F03E}" type="slidenum">
              <a:rPr lang="tr-TR" smtClean="0"/>
              <a:t>‹#›</a:t>
            </a:fld>
            <a:endParaRPr lang="tr-T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609600"/>
            <a:ext cx="2057400" cy="5867400"/>
          </a:xfrm>
        </p:spPr>
        <p:txBody>
          <a:bodyPr vert="eaVert" anchor="b"/>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609600"/>
            <a:ext cx="6019800" cy="5867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320487E-DAEF-4D53-9A94-0136BE25A70D}" type="datetimeFigureOut">
              <a:rPr lang="tr-TR" smtClean="0"/>
              <a:t>08.11.2012</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52554D5D-F144-4432-B850-8DD52091F03E}" type="slidenum">
              <a:rPr lang="tr-TR" smtClean="0"/>
              <a:t>‹#›</a:t>
            </a:fld>
            <a:endParaRPr lang="tr-T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20487E-DAEF-4D53-9A94-0136BE25A70D}" type="datetimeFigureOut">
              <a:rPr lang="tr-TR" smtClean="0"/>
              <a:t>08.11.2012</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52554D5D-F144-4432-B850-8DD52091F03E}" type="slidenum">
              <a:rPr lang="tr-TR" smtClean="0"/>
              <a:t>‹#›</a:t>
            </a:fld>
            <a:endParaRPr lang="tr-T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13" y="2362200"/>
            <a:ext cx="7772400" cy="2200275"/>
          </a:xfrm>
        </p:spPr>
        <p:txBody>
          <a:bodyPr anchor="b">
            <a:normAutofit/>
          </a:bodyPr>
          <a:lstStyle>
            <a:lvl1pPr algn="l">
              <a:defRPr sz="48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4626864"/>
            <a:ext cx="7772400" cy="1500187"/>
          </a:xfrm>
        </p:spPr>
        <p:txBody>
          <a:bodyPr anchor="t">
            <a:normAutofit/>
          </a:bodyPr>
          <a:lstStyle>
            <a:lvl1pPr marL="0" indent="0">
              <a:buNone/>
              <a:defRPr sz="24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320487E-DAEF-4D53-9A94-0136BE25A70D}" type="datetimeFigureOut">
              <a:rPr lang="tr-TR" smtClean="0"/>
              <a:t>08.11.2012</a:t>
            </a:fld>
            <a:endParaRPr lang="tr-TR"/>
          </a:p>
        </p:txBody>
      </p:sp>
      <p:sp>
        <p:nvSpPr>
          <p:cNvPr id="5" name="Footer Placeholder 4"/>
          <p:cNvSpPr>
            <a:spLocks noGrp="1"/>
          </p:cNvSpPr>
          <p:nvPr>
            <p:ph type="ftr" sz="quarter" idx="11"/>
          </p:nvPr>
        </p:nvSpPr>
        <p:spPr/>
        <p:txBody>
          <a:bodyPr/>
          <a:lstStyle/>
          <a:p>
            <a:endParaRPr lang="tr-TR"/>
          </a:p>
        </p:txBody>
      </p:sp>
      <p:sp>
        <p:nvSpPr>
          <p:cNvPr id="6" name="Slide Number Placeholder 5"/>
          <p:cNvSpPr>
            <a:spLocks noGrp="1"/>
          </p:cNvSpPr>
          <p:nvPr>
            <p:ph type="sldNum" sz="quarter" idx="12"/>
          </p:nvPr>
        </p:nvSpPr>
        <p:spPr/>
        <p:txBody>
          <a:bodyPr/>
          <a:lstStyle/>
          <a:p>
            <a:fld id="{52554D5D-F144-4432-B850-8DD52091F03E}" type="slidenum">
              <a:rPr lang="tr-TR" smtClean="0"/>
              <a:t>‹#›</a:t>
            </a:fld>
            <a:endParaRPr lang="tr-TR"/>
          </a:p>
        </p:txBody>
      </p:sp>
      <p:cxnSp>
        <p:nvCxnSpPr>
          <p:cNvPr id="7" name="Straight Connector 6"/>
          <p:cNvCxnSpPr/>
          <p:nvPr/>
        </p:nvCxnSpPr>
        <p:spPr>
          <a:xfrm>
            <a:off x="731520" y="4599432"/>
            <a:ext cx="7848600" cy="1588"/>
          </a:xfrm>
          <a:prstGeom prst="line">
            <a:avLst/>
          </a:prstGeom>
          <a:ln w="19050">
            <a:solidFill>
              <a:schemeClr val="tx2"/>
            </a:solidFill>
          </a:ln>
        </p:spPr>
        <p:style>
          <a:lnRef idx="1">
            <a:schemeClr val="accent1"/>
          </a:lnRef>
          <a:fillRef idx="0">
            <a:schemeClr val="accent1"/>
          </a:fillRef>
          <a:effectRef idx="0">
            <a:schemeClr val="accent1"/>
          </a:effectRef>
          <a:fontRef idx="minor">
            <a:schemeClr val="tx1"/>
          </a:fontRef>
        </p:style>
      </p:cxn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73352"/>
            <a:ext cx="4038600" cy="471830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48200" y="1673352"/>
            <a:ext cx="4038600" cy="471830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C320487E-DAEF-4D53-9A94-0136BE25A70D}" type="datetimeFigureOut">
              <a:rPr lang="tr-TR" smtClean="0"/>
              <a:t>08.11.2012</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52554D5D-F144-4432-B850-8DD52091F03E}" type="slidenum">
              <a:rPr lang="tr-TR" smtClean="0"/>
              <a:t>‹#›</a:t>
            </a:fld>
            <a:endParaRPr lang="tr-T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457200" y="1676400"/>
            <a:ext cx="3931920" cy="639762"/>
          </a:xfrm>
          <a:noFill/>
          <a:ln>
            <a:noFill/>
          </a:ln>
          <a:effectLst/>
        </p:spPr>
        <p:style>
          <a:lnRef idx="3">
            <a:schemeClr val="lt1"/>
          </a:lnRef>
          <a:fillRef idx="1">
            <a:schemeClr val="accent2"/>
          </a:fillRef>
          <a:effectRef idx="1">
            <a:schemeClr val="accent2"/>
          </a:effectRef>
          <a:fontRef idx="none"/>
        </p:style>
        <p:txBody>
          <a:bodyPr anchor="ctr">
            <a:normAutofit/>
          </a:bodyPr>
          <a:lstStyle>
            <a:lvl1pPr marL="0" indent="0" algn="ctr">
              <a:buNone/>
              <a:defRPr sz="2000" b="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438400"/>
            <a:ext cx="393192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754880" y="1676400"/>
            <a:ext cx="3931920" cy="639762"/>
          </a:xfrm>
          <a:noFill/>
          <a:ln>
            <a:noFill/>
          </a:ln>
          <a:effectLst/>
        </p:spPr>
        <p:style>
          <a:lnRef idx="3">
            <a:schemeClr val="lt1"/>
          </a:lnRef>
          <a:fillRef idx="1">
            <a:schemeClr val="accent2"/>
          </a:fillRef>
          <a:effectRef idx="1">
            <a:schemeClr val="accent2"/>
          </a:effectRef>
          <a:fontRef idx="none"/>
        </p:style>
        <p:txBody>
          <a:bodyPr anchor="ctr">
            <a:normAutofit/>
          </a:bodyPr>
          <a:lstStyle>
            <a:lvl1pPr marL="0" indent="0" algn="ctr">
              <a:buNone/>
              <a:defRPr lang="en-US" sz="2000" b="0" kern="1200" dirty="0" smtClean="0">
                <a:solidFill>
                  <a:schemeClr val="tx2"/>
                </a:solidFill>
                <a:latin typeface="+mn-lt"/>
                <a:ea typeface="+mn-ea"/>
                <a:cs typeface="+mn-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754880" y="2438400"/>
            <a:ext cx="393192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C320487E-DAEF-4D53-9A94-0136BE25A70D}" type="datetimeFigureOut">
              <a:rPr lang="tr-TR" smtClean="0"/>
              <a:t>08.11.2012</a:t>
            </a:fld>
            <a:endParaRPr lang="tr-TR"/>
          </a:p>
        </p:txBody>
      </p:sp>
      <p:sp>
        <p:nvSpPr>
          <p:cNvPr id="8" name="Footer Placeholder 7"/>
          <p:cNvSpPr>
            <a:spLocks noGrp="1"/>
          </p:cNvSpPr>
          <p:nvPr>
            <p:ph type="ftr" sz="quarter" idx="11"/>
          </p:nvPr>
        </p:nvSpPr>
        <p:spPr/>
        <p:txBody>
          <a:bodyPr/>
          <a:lstStyle/>
          <a:p>
            <a:endParaRPr lang="tr-TR"/>
          </a:p>
        </p:txBody>
      </p:sp>
      <p:sp>
        <p:nvSpPr>
          <p:cNvPr id="9" name="Slide Number Placeholder 8"/>
          <p:cNvSpPr>
            <a:spLocks noGrp="1"/>
          </p:cNvSpPr>
          <p:nvPr>
            <p:ph type="sldNum" sz="quarter" idx="12"/>
          </p:nvPr>
        </p:nvSpPr>
        <p:spPr/>
        <p:txBody>
          <a:bodyPr/>
          <a:lstStyle/>
          <a:p>
            <a:fld id="{52554D5D-F144-4432-B850-8DD52091F03E}" type="slidenum">
              <a:rPr lang="tr-TR" smtClean="0"/>
              <a:t>‹#›</a:t>
            </a:fld>
            <a:endParaRPr lang="tr-TR"/>
          </a:p>
        </p:txBody>
      </p:sp>
      <p:cxnSp>
        <p:nvCxnSpPr>
          <p:cNvPr id="11" name="Straight Connector 10"/>
          <p:cNvCxnSpPr/>
          <p:nvPr/>
        </p:nvCxnSpPr>
        <p:spPr>
          <a:xfrm rot="5400000">
            <a:off x="2217817" y="4045823"/>
            <a:ext cx="4709160" cy="794"/>
          </a:xfrm>
          <a:prstGeom prst="line">
            <a:avLst/>
          </a:prstGeom>
          <a:ln w="19050">
            <a:solidFill>
              <a:schemeClr val="tx2"/>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320487E-DAEF-4D53-9A94-0136BE25A70D}" type="datetimeFigureOut">
              <a:rPr lang="tr-TR" smtClean="0"/>
              <a:t>08.11.2012</a:t>
            </a:fld>
            <a:endParaRPr lang="tr-TR"/>
          </a:p>
        </p:txBody>
      </p:sp>
      <p:sp>
        <p:nvSpPr>
          <p:cNvPr id="4" name="Footer Placeholder 3"/>
          <p:cNvSpPr>
            <a:spLocks noGrp="1"/>
          </p:cNvSpPr>
          <p:nvPr>
            <p:ph type="ftr" sz="quarter" idx="11"/>
          </p:nvPr>
        </p:nvSpPr>
        <p:spPr/>
        <p:txBody>
          <a:bodyPr/>
          <a:lstStyle/>
          <a:p>
            <a:endParaRPr lang="tr-TR"/>
          </a:p>
        </p:txBody>
      </p:sp>
      <p:sp>
        <p:nvSpPr>
          <p:cNvPr id="5" name="Slide Number Placeholder 4"/>
          <p:cNvSpPr>
            <a:spLocks noGrp="1"/>
          </p:cNvSpPr>
          <p:nvPr>
            <p:ph type="sldNum" sz="quarter" idx="12"/>
          </p:nvPr>
        </p:nvSpPr>
        <p:spPr/>
        <p:txBody>
          <a:bodyPr/>
          <a:lstStyle/>
          <a:p>
            <a:fld id="{52554D5D-F144-4432-B850-8DD52091F03E}" type="slidenum">
              <a:rPr lang="tr-TR" smtClean="0"/>
              <a:t>‹#›</a:t>
            </a:fld>
            <a:endParaRPr lang="tr-T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320487E-DAEF-4D53-9A94-0136BE25A70D}" type="datetimeFigureOut">
              <a:rPr lang="tr-TR" smtClean="0"/>
              <a:t>08.11.2012</a:t>
            </a:fld>
            <a:endParaRPr lang="tr-TR"/>
          </a:p>
        </p:txBody>
      </p:sp>
      <p:sp>
        <p:nvSpPr>
          <p:cNvPr id="3" name="Footer Placeholder 2"/>
          <p:cNvSpPr>
            <a:spLocks noGrp="1"/>
          </p:cNvSpPr>
          <p:nvPr>
            <p:ph type="ftr" sz="quarter" idx="11"/>
          </p:nvPr>
        </p:nvSpPr>
        <p:spPr/>
        <p:txBody>
          <a:bodyPr/>
          <a:lstStyle/>
          <a:p>
            <a:endParaRPr lang="tr-TR"/>
          </a:p>
        </p:txBody>
      </p:sp>
      <p:sp>
        <p:nvSpPr>
          <p:cNvPr id="4" name="Slide Number Placeholder 3"/>
          <p:cNvSpPr>
            <a:spLocks noGrp="1"/>
          </p:cNvSpPr>
          <p:nvPr>
            <p:ph type="sldNum" sz="quarter" idx="12"/>
          </p:nvPr>
        </p:nvSpPr>
        <p:spPr/>
        <p:txBody>
          <a:bodyPr/>
          <a:lstStyle/>
          <a:p>
            <a:fld id="{52554D5D-F144-4432-B850-8DD52091F03E}" type="slidenum">
              <a:rPr lang="tr-TR" smtClean="0"/>
              <a:t>‹#›</a:t>
            </a:fld>
            <a:endParaRPr lang="tr-T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792080"/>
            <a:ext cx="2139696" cy="1261872"/>
          </a:xfrm>
        </p:spPr>
        <p:txBody>
          <a:bodyPr anchor="b">
            <a:noAutofit/>
          </a:bodyPr>
          <a:lstStyle>
            <a:lvl1pPr algn="l">
              <a:defRPr sz="2400" b="0"/>
            </a:lvl1pPr>
          </a:lstStyle>
          <a:p>
            <a:r>
              <a:rPr lang="en-US" smtClean="0"/>
              <a:t>Click to edit Master title style</a:t>
            </a:r>
            <a:endParaRPr lang="en-US" dirty="0"/>
          </a:p>
        </p:txBody>
      </p:sp>
      <p:sp>
        <p:nvSpPr>
          <p:cNvPr id="3" name="Content Placeholder 2"/>
          <p:cNvSpPr>
            <a:spLocks noGrp="1"/>
          </p:cNvSpPr>
          <p:nvPr>
            <p:ph idx="1"/>
          </p:nvPr>
        </p:nvSpPr>
        <p:spPr>
          <a:xfrm>
            <a:off x="2971800" y="792080"/>
            <a:ext cx="5715000" cy="557784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457201" y="2130552"/>
            <a:ext cx="2139696" cy="424361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20487E-DAEF-4D53-9A94-0136BE25A70D}" type="datetimeFigureOut">
              <a:rPr lang="tr-TR" smtClean="0"/>
              <a:t>08.11.2012</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52554D5D-F144-4432-B850-8DD52091F03E}" type="slidenum">
              <a:rPr lang="tr-TR" smtClean="0"/>
              <a:t>‹#›</a:t>
            </a:fld>
            <a:endParaRPr lang="tr-TR"/>
          </a:p>
        </p:txBody>
      </p:sp>
      <p:cxnSp>
        <p:nvCxnSpPr>
          <p:cNvPr id="9" name="Straight Connector 8"/>
          <p:cNvCxnSpPr/>
          <p:nvPr/>
        </p:nvCxnSpPr>
        <p:spPr>
          <a:xfrm rot="5400000">
            <a:off x="-13116" y="3580206"/>
            <a:ext cx="5577840" cy="1588"/>
          </a:xfrm>
          <a:prstGeom prst="line">
            <a:avLst/>
          </a:prstGeom>
          <a:ln w="19050">
            <a:solidFill>
              <a:schemeClr val="tx2"/>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792480"/>
            <a:ext cx="2142680" cy="1264920"/>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p:cNvSpPr>
          <p:nvPr>
            <p:ph type="pic" idx="1"/>
          </p:nvPr>
        </p:nvSpPr>
        <p:spPr>
          <a:xfrm>
            <a:off x="2858610" y="838201"/>
            <a:ext cx="5904390" cy="5500456"/>
          </a:xfrm>
          <a:solidFill>
            <a:schemeClr val="bg2"/>
          </a:solidFill>
          <a:ln w="76200">
            <a:solidFill>
              <a:srgbClr val="FFFFFF"/>
            </a:solidFill>
            <a:miter lim="800000"/>
          </a:ln>
          <a:effectLst>
            <a:outerShdw blurRad="50800" dist="12700" dir="5400000" algn="t" rotWithShape="0">
              <a:prstClr val="black">
                <a:alpha val="59000"/>
              </a:prstClr>
            </a:outerShdw>
          </a:effectLst>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57200" y="2133600"/>
            <a:ext cx="2139696" cy="424281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20487E-DAEF-4D53-9A94-0136BE25A70D}" type="datetimeFigureOut">
              <a:rPr lang="tr-TR" smtClean="0"/>
              <a:t>08.11.2012</a:t>
            </a:fld>
            <a:endParaRPr lang="tr-TR"/>
          </a:p>
        </p:txBody>
      </p:sp>
      <p:sp>
        <p:nvSpPr>
          <p:cNvPr id="6" name="Footer Placeholder 5"/>
          <p:cNvSpPr>
            <a:spLocks noGrp="1"/>
          </p:cNvSpPr>
          <p:nvPr>
            <p:ph type="ftr" sz="quarter" idx="11"/>
          </p:nvPr>
        </p:nvSpPr>
        <p:spPr/>
        <p:txBody>
          <a:bodyPr/>
          <a:lstStyle/>
          <a:p>
            <a:endParaRPr lang="tr-TR"/>
          </a:p>
        </p:txBody>
      </p:sp>
      <p:sp>
        <p:nvSpPr>
          <p:cNvPr id="7" name="Slide Number Placeholder 6"/>
          <p:cNvSpPr>
            <a:spLocks noGrp="1"/>
          </p:cNvSpPr>
          <p:nvPr>
            <p:ph type="sldNum" sz="quarter" idx="12"/>
          </p:nvPr>
        </p:nvSpPr>
        <p:spPr/>
        <p:txBody>
          <a:bodyPr/>
          <a:lstStyle/>
          <a:p>
            <a:fld id="{52554D5D-F144-4432-B850-8DD52091F03E}" type="slidenum">
              <a:rPr lang="tr-TR" smtClean="0"/>
              <a:t>‹#›</a:t>
            </a:fld>
            <a:endParaRPr lang="tr-T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Rectangle 9"/>
          <p:cNvSpPr/>
          <p:nvPr/>
        </p:nvSpPr>
        <p:spPr>
          <a:xfrm>
            <a:off x="0" y="220786"/>
            <a:ext cx="9144000" cy="2286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457200" y="533400"/>
            <a:ext cx="8229600" cy="990600"/>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876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0" y="0"/>
            <a:ext cx="9144000" cy="36576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2"/>
          </p:nvPr>
        </p:nvSpPr>
        <p:spPr>
          <a:xfrm>
            <a:off x="457200" y="18288"/>
            <a:ext cx="2895600" cy="329184"/>
          </a:xfrm>
          <a:prstGeom prst="rect">
            <a:avLst/>
          </a:prstGeom>
        </p:spPr>
        <p:txBody>
          <a:bodyPr vert="horz" lIns="91440" tIns="45720" rIns="91440" bIns="45720" rtlCol="0" anchor="ctr"/>
          <a:lstStyle>
            <a:lvl1pPr algn="l">
              <a:defRPr sz="1200">
                <a:solidFill>
                  <a:srgbClr val="FFFFFF"/>
                </a:solidFill>
              </a:defRPr>
            </a:lvl1pPr>
          </a:lstStyle>
          <a:p>
            <a:fld id="{C320487E-DAEF-4D53-9A94-0136BE25A70D}" type="datetimeFigureOut">
              <a:rPr lang="tr-TR" smtClean="0"/>
              <a:t>08.11.2012</a:t>
            </a:fld>
            <a:endParaRPr lang="tr-TR"/>
          </a:p>
        </p:txBody>
      </p:sp>
      <p:sp>
        <p:nvSpPr>
          <p:cNvPr id="5" name="Footer Placeholder 4"/>
          <p:cNvSpPr>
            <a:spLocks noGrp="1"/>
          </p:cNvSpPr>
          <p:nvPr>
            <p:ph type="ftr" sz="quarter" idx="3"/>
          </p:nvPr>
        </p:nvSpPr>
        <p:spPr>
          <a:xfrm>
            <a:off x="3429000" y="18288"/>
            <a:ext cx="4114800" cy="329184"/>
          </a:xfrm>
          <a:prstGeom prst="rect">
            <a:avLst/>
          </a:prstGeom>
        </p:spPr>
        <p:txBody>
          <a:bodyPr vert="horz" lIns="91440" tIns="45720" rIns="91440" bIns="45720" rtlCol="0" anchor="ctr"/>
          <a:lstStyle>
            <a:lvl1pPr algn="ctr">
              <a:defRPr sz="1200">
                <a:solidFill>
                  <a:srgbClr val="FFFFFF"/>
                </a:solidFill>
              </a:defRPr>
            </a:lvl1pPr>
          </a:lstStyle>
          <a:p>
            <a:endParaRPr lang="tr-TR"/>
          </a:p>
        </p:txBody>
      </p:sp>
      <p:sp>
        <p:nvSpPr>
          <p:cNvPr id="6" name="Slide Number Placeholder 5"/>
          <p:cNvSpPr>
            <a:spLocks noGrp="1"/>
          </p:cNvSpPr>
          <p:nvPr>
            <p:ph type="sldNum" sz="quarter" idx="4"/>
          </p:nvPr>
        </p:nvSpPr>
        <p:spPr>
          <a:xfrm>
            <a:off x="7620000" y="18288"/>
            <a:ext cx="1066800" cy="329184"/>
          </a:xfrm>
          <a:prstGeom prst="rect">
            <a:avLst/>
          </a:prstGeom>
        </p:spPr>
        <p:txBody>
          <a:bodyPr vert="horz" lIns="91440" tIns="45720" rIns="91440" bIns="45720" rtlCol="0" anchor="ctr"/>
          <a:lstStyle>
            <a:lvl1pPr algn="l">
              <a:defRPr sz="1400" b="1">
                <a:solidFill>
                  <a:srgbClr val="FFFFFF"/>
                </a:solidFill>
              </a:defRPr>
            </a:lvl1pPr>
          </a:lstStyle>
          <a:p>
            <a:fld id="{52554D5D-F144-4432-B850-8DD52091F03E}" type="slidenum">
              <a:rPr lang="tr-TR" smtClean="0"/>
              <a:t>‹#›</a:t>
            </a:fld>
            <a:endParaRPr lang="tr-T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000" kern="1200" spc="-100" baseline="0">
          <a:solidFill>
            <a:schemeClr val="tx2"/>
          </a:solidFill>
          <a:latin typeface="+mj-lt"/>
          <a:ea typeface="+mj-ea"/>
          <a:cs typeface="+mj-cs"/>
        </a:defRPr>
      </a:lvl1pPr>
    </p:titleStyle>
    <p:bodyStyle>
      <a:lvl1pPr marL="182880" indent="-182880" algn="l" defTabSz="914400" rtl="0" eaLnBrk="1" latinLnBrk="0" hangingPunct="1">
        <a:spcBef>
          <a:spcPct val="20000"/>
        </a:spcBef>
        <a:buClr>
          <a:schemeClr val="accent1"/>
        </a:buClr>
        <a:buSzPct val="85000"/>
        <a:buFont typeface="Arial" pitchFamily="34" charset="0"/>
        <a:buChar char="•"/>
        <a:defRPr sz="2400" kern="1200">
          <a:solidFill>
            <a:schemeClr val="tx1"/>
          </a:solidFill>
          <a:latin typeface="+mn-lt"/>
          <a:ea typeface="+mn-ea"/>
          <a:cs typeface="+mn-cs"/>
        </a:defRPr>
      </a:lvl1pPr>
      <a:lvl2pPr marL="457200" indent="-182880" algn="l" defTabSz="914400" rtl="0" eaLnBrk="1" latinLnBrk="0" hangingPunct="1">
        <a:spcBef>
          <a:spcPct val="20000"/>
        </a:spcBef>
        <a:buClr>
          <a:schemeClr val="accent1"/>
        </a:buClr>
        <a:buSzPct val="85000"/>
        <a:buFont typeface="Arial" pitchFamily="34" charset="0"/>
        <a:buChar char="•"/>
        <a:defRPr sz="2000" kern="1200">
          <a:solidFill>
            <a:schemeClr val="tx1"/>
          </a:solidFill>
          <a:latin typeface="+mn-lt"/>
          <a:ea typeface="+mn-ea"/>
          <a:cs typeface="+mn-cs"/>
        </a:defRPr>
      </a:lvl2pPr>
      <a:lvl3pPr marL="731520" indent="-182880" algn="l" defTabSz="914400" rtl="0" eaLnBrk="1" latinLnBrk="0" hangingPunct="1">
        <a:spcBef>
          <a:spcPct val="20000"/>
        </a:spcBef>
        <a:buClr>
          <a:schemeClr val="accent1"/>
        </a:buClr>
        <a:buSzPct val="90000"/>
        <a:buFont typeface="Arial" pitchFamily="34" charset="0"/>
        <a:buChar char="•"/>
        <a:defRPr sz="1800" kern="1200">
          <a:solidFill>
            <a:schemeClr val="tx1"/>
          </a:solidFill>
          <a:latin typeface="+mn-lt"/>
          <a:ea typeface="+mn-ea"/>
          <a:cs typeface="+mn-cs"/>
        </a:defRPr>
      </a:lvl3pPr>
      <a:lvl4pPr marL="1005840" indent="-182880" algn="l" defTabSz="914400" rtl="0" eaLnBrk="1" latinLnBrk="0" hangingPunct="1">
        <a:spcBef>
          <a:spcPct val="20000"/>
        </a:spcBef>
        <a:buClr>
          <a:schemeClr val="accent1"/>
        </a:buClr>
        <a:buFont typeface="Arial" pitchFamily="34" charset="0"/>
        <a:buChar char="•"/>
        <a:defRPr sz="1600" kern="1200">
          <a:solidFill>
            <a:schemeClr val="tx1"/>
          </a:solidFill>
          <a:latin typeface="+mn-lt"/>
          <a:ea typeface="+mn-ea"/>
          <a:cs typeface="+mn-cs"/>
        </a:defRPr>
      </a:lvl4pPr>
      <a:lvl5pPr marL="1188720" indent="-137160" algn="l" defTabSz="914400" rtl="0" eaLnBrk="1" latinLnBrk="0" hangingPunct="1">
        <a:spcBef>
          <a:spcPct val="20000"/>
        </a:spcBef>
        <a:buClr>
          <a:schemeClr val="accent1"/>
        </a:buClr>
        <a:buSzPct val="100000"/>
        <a:buFont typeface="Arial" pitchFamily="34" charset="0"/>
        <a:buChar char="•"/>
        <a:defRPr sz="1400" kern="1200" baseline="0">
          <a:solidFill>
            <a:schemeClr val="tx1"/>
          </a:solidFill>
          <a:latin typeface="+mn-lt"/>
          <a:ea typeface="+mn-ea"/>
          <a:cs typeface="+mn-cs"/>
        </a:defRPr>
      </a:lvl5pPr>
      <a:lvl6pPr marL="1371600" indent="-182880" algn="l" defTabSz="914400" rtl="0" eaLnBrk="1" latinLnBrk="0" hangingPunct="1">
        <a:spcBef>
          <a:spcPct val="20000"/>
        </a:spcBef>
        <a:buClr>
          <a:schemeClr val="accent1"/>
        </a:buClr>
        <a:buFont typeface="Arial" pitchFamily="34" charset="0"/>
        <a:buChar char="•"/>
        <a:defRPr sz="1300" kern="1200">
          <a:solidFill>
            <a:schemeClr val="tx1"/>
          </a:solidFill>
          <a:latin typeface="+mn-lt"/>
          <a:ea typeface="+mn-ea"/>
          <a:cs typeface="+mn-cs"/>
        </a:defRPr>
      </a:lvl6pPr>
      <a:lvl7pPr marL="1554480" indent="-182880" algn="l" defTabSz="914400" rtl="0" eaLnBrk="1" latinLnBrk="0" hangingPunct="1">
        <a:spcBef>
          <a:spcPct val="20000"/>
        </a:spcBef>
        <a:buClr>
          <a:schemeClr val="accent1"/>
        </a:buClr>
        <a:buFont typeface="Arial" pitchFamily="34" charset="0"/>
        <a:buChar char="•"/>
        <a:defRPr sz="1300" kern="1200">
          <a:solidFill>
            <a:schemeClr val="tx1"/>
          </a:solidFill>
          <a:latin typeface="+mn-lt"/>
          <a:ea typeface="+mn-ea"/>
          <a:cs typeface="+mn-cs"/>
        </a:defRPr>
      </a:lvl7pPr>
      <a:lvl8pPr marL="1737360" indent="-182880" algn="l" defTabSz="914400" rtl="0" eaLnBrk="1" latinLnBrk="0" hangingPunct="1">
        <a:spcBef>
          <a:spcPct val="20000"/>
        </a:spcBef>
        <a:buClr>
          <a:schemeClr val="accent1"/>
        </a:buClr>
        <a:buFont typeface="Arial" pitchFamily="34" charset="0"/>
        <a:buChar char="•"/>
        <a:defRPr sz="1300" kern="1200">
          <a:solidFill>
            <a:schemeClr val="tx1"/>
          </a:solidFill>
          <a:latin typeface="+mn-lt"/>
          <a:ea typeface="+mn-ea"/>
          <a:cs typeface="+mn-cs"/>
        </a:defRPr>
      </a:lvl8pPr>
      <a:lvl9pPr marL="1920240" indent="-182880" algn="l" defTabSz="914400" rtl="0" eaLnBrk="1" latinLnBrk="0" hangingPunct="1">
        <a:spcBef>
          <a:spcPct val="20000"/>
        </a:spcBef>
        <a:buClr>
          <a:schemeClr val="accent1"/>
        </a:buClr>
        <a:buFont typeface="Arial" pitchFamily="34" charset="0"/>
        <a:buChar char="•"/>
        <a:defRPr sz="13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2.gi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www.w3schools.com/css3/default.asp" TargetMode="External"/><Relationship Id="rId2" Type="http://schemas.openxmlformats.org/officeDocument/2006/relationships/hyperlink" Target="http://www.w3.org/" TargetMode="Externa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image" Target="../media/image3.gif"/><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tr-TR" dirty="0" smtClean="0"/>
              <a:t>CSS</a:t>
            </a:r>
            <a:endParaRPr lang="tr-TR" dirty="0"/>
          </a:p>
        </p:txBody>
      </p:sp>
      <p:sp>
        <p:nvSpPr>
          <p:cNvPr id="3" name="Subtitle 2"/>
          <p:cNvSpPr>
            <a:spLocks noGrp="1"/>
          </p:cNvSpPr>
          <p:nvPr>
            <p:ph type="subTitle" idx="1"/>
          </p:nvPr>
        </p:nvSpPr>
        <p:spPr/>
        <p:txBody>
          <a:bodyPr/>
          <a:lstStyle/>
          <a:p>
            <a:endParaRPr lang="tr-TR"/>
          </a:p>
        </p:txBody>
      </p:sp>
    </p:spTree>
    <p:extLst>
      <p:ext uri="{BB962C8B-B14F-4D97-AF65-F5344CB8AC3E}">
        <p14:creationId xmlns:p14="http://schemas.microsoft.com/office/powerpoint/2010/main" val="414382616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b="1" dirty="0"/>
              <a:t>CSS’in Yapısı</a:t>
            </a:r>
            <a:endParaRPr lang="tr-TR" dirty="0"/>
          </a:p>
        </p:txBody>
      </p:sp>
      <p:sp>
        <p:nvSpPr>
          <p:cNvPr id="3" name="Content Placeholder 2"/>
          <p:cNvSpPr>
            <a:spLocks noGrp="1"/>
          </p:cNvSpPr>
          <p:nvPr>
            <p:ph idx="1"/>
          </p:nvPr>
        </p:nvSpPr>
        <p:spPr/>
        <p:txBody>
          <a:bodyPr/>
          <a:lstStyle/>
          <a:p>
            <a:r>
              <a:rPr lang="tr-TR" dirty="0"/>
              <a:t>CSS’in yapısı iki ana kısımdan oluşur. Seçiciler(Selector) ve Bildirim Bloğu(Declaration Block). Bildirim Bloğuda iki ye ayrılır. Özellik(Property) ve Değer(Value). </a:t>
            </a:r>
          </a:p>
        </p:txBody>
      </p:sp>
      <p:pic>
        <p:nvPicPr>
          <p:cNvPr id="3074" name="Picture 2" descr="http://www.fatihhayrioglu.com/images/css_genel_yapi.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43608" y="3140968"/>
            <a:ext cx="7248586" cy="180020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4023455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b="1" dirty="0"/>
              <a:t>CSS’in Yapısı</a:t>
            </a:r>
            <a:endParaRPr lang="tr-TR" dirty="0"/>
          </a:p>
        </p:txBody>
      </p:sp>
      <p:sp>
        <p:nvSpPr>
          <p:cNvPr id="3" name="Content Placeholder 2"/>
          <p:cNvSpPr>
            <a:spLocks noGrp="1"/>
          </p:cNvSpPr>
          <p:nvPr>
            <p:ph idx="1"/>
          </p:nvPr>
        </p:nvSpPr>
        <p:spPr/>
        <p:txBody>
          <a:bodyPr>
            <a:normAutofit/>
          </a:bodyPr>
          <a:lstStyle/>
          <a:p>
            <a:r>
              <a:rPr lang="tr-TR" dirty="0"/>
              <a:t>Tüm HTML elementleri potansiyel Seçicilerdir. Seçiciler ismini de buradan alır, HTML seçilen element anlamındadır.</a:t>
            </a:r>
          </a:p>
          <a:p>
            <a:r>
              <a:rPr lang="tr-TR" dirty="0"/>
              <a:t>Bildirim bloğu süslü parantezle açılır ve kapanır. Bildirimler arasında ” ; ” noktalı virgül kullanılır. özellik ve değerler </a:t>
            </a:r>
            <a:r>
              <a:rPr lang="tr-TR" dirty="0" smtClean="0"/>
              <a:t>birbirinden ” </a:t>
            </a:r>
            <a:r>
              <a:rPr lang="tr-TR" dirty="0"/>
              <a:t>: ” iki nokta üstüste ile ayrılır</a:t>
            </a:r>
            <a:r>
              <a:rPr lang="tr-TR" dirty="0" smtClean="0"/>
              <a:t>.</a:t>
            </a:r>
          </a:p>
          <a:p>
            <a:endParaRPr lang="tr-TR" dirty="0"/>
          </a:p>
          <a:p>
            <a:pPr marL="0" indent="0">
              <a:buNone/>
            </a:pPr>
            <a:r>
              <a:rPr lang="tr-TR" dirty="0">
                <a:solidFill>
                  <a:schemeClr val="bg2">
                    <a:lumMod val="50000"/>
                  </a:schemeClr>
                </a:solidFill>
              </a:rPr>
              <a:t>h1 {font: medium Arial;}</a:t>
            </a:r>
          </a:p>
          <a:p>
            <a:endParaRPr lang="tr-TR" dirty="0" smtClean="0"/>
          </a:p>
          <a:p>
            <a:r>
              <a:rPr lang="tr-TR" dirty="0"/>
              <a:t>şeklinde arada boşluk verilerekde bildirm yapılabilir. Burada ilki font’un boyutunu ikincisi ise font ismini gösterir. </a:t>
            </a:r>
            <a:endParaRPr lang="tr-TR" dirty="0" smtClean="0"/>
          </a:p>
          <a:p>
            <a:endParaRPr lang="tr-TR" dirty="0"/>
          </a:p>
          <a:p>
            <a:endParaRPr lang="tr-TR" dirty="0"/>
          </a:p>
        </p:txBody>
      </p:sp>
    </p:spTree>
    <p:extLst>
      <p:ext uri="{BB962C8B-B14F-4D97-AF65-F5344CB8AC3E}">
        <p14:creationId xmlns:p14="http://schemas.microsoft.com/office/powerpoint/2010/main" val="328593375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b="1" dirty="0"/>
              <a:t>CSS’in Yapısı</a:t>
            </a:r>
            <a:endParaRPr lang="tr-TR" dirty="0"/>
          </a:p>
        </p:txBody>
      </p:sp>
      <p:sp>
        <p:nvSpPr>
          <p:cNvPr id="3" name="Content Placeholder 2"/>
          <p:cNvSpPr>
            <a:spLocks noGrp="1"/>
          </p:cNvSpPr>
          <p:nvPr>
            <p:ph idx="1"/>
          </p:nvPr>
        </p:nvSpPr>
        <p:spPr/>
        <p:txBody>
          <a:bodyPr>
            <a:normAutofit lnSpcReduction="10000"/>
          </a:bodyPr>
          <a:lstStyle/>
          <a:p>
            <a:r>
              <a:rPr lang="tr-TR" b="1" dirty="0"/>
              <a:t>Gruplama</a:t>
            </a:r>
          </a:p>
          <a:p>
            <a:r>
              <a:rPr lang="tr-TR" dirty="0"/>
              <a:t>Yukarıda hep bir Seçici’yi sadece bir HTML elementine atamayı gördük, Birden fazla HTML elementine de atama yapabilirz, buna </a:t>
            </a:r>
            <a:r>
              <a:rPr lang="tr-TR" b="1" dirty="0"/>
              <a:t>gruplama</a:t>
            </a:r>
            <a:r>
              <a:rPr lang="tr-TR" dirty="0"/>
              <a:t> denir. Gruplama Seçicilerde yapıldığı gibi </a:t>
            </a:r>
            <a:r>
              <a:rPr lang="tr-TR" dirty="0" smtClean="0"/>
              <a:t>Bildirimlerde </a:t>
            </a:r>
            <a:r>
              <a:rPr lang="tr-TR" dirty="0"/>
              <a:t>de yapılabilir</a:t>
            </a:r>
            <a:r>
              <a:rPr lang="tr-TR" dirty="0" smtClean="0"/>
              <a:t>.</a:t>
            </a:r>
          </a:p>
          <a:p>
            <a:endParaRPr lang="tr-TR" dirty="0"/>
          </a:p>
          <a:p>
            <a:pPr marL="0" indent="0">
              <a:buNone/>
            </a:pPr>
            <a:r>
              <a:rPr lang="tr-TR" dirty="0">
                <a:solidFill>
                  <a:schemeClr val="bg2">
                    <a:lumMod val="50000"/>
                  </a:schemeClr>
                </a:solidFill>
              </a:rPr>
              <a:t>p, h3 {font-family: Arial</a:t>
            </a:r>
            <a:r>
              <a:rPr lang="tr-TR" dirty="0" smtClean="0">
                <a:solidFill>
                  <a:schemeClr val="bg2">
                    <a:lumMod val="50000"/>
                  </a:schemeClr>
                </a:solidFill>
              </a:rPr>
              <a:t>;}</a:t>
            </a:r>
          </a:p>
          <a:p>
            <a:endParaRPr lang="tr-TR" dirty="0"/>
          </a:p>
          <a:p>
            <a:r>
              <a:rPr lang="tr-TR" dirty="0"/>
              <a:t>Burada düküman içindeki paragraflarda(p) ve başlıklarda(h3) fontların Arial olacağını tek bildirim ile belirttik. Gruplama yapılan Seçicileri ayırmak için ” , ” virgül kullanılır. Sınırsız sayıda Seçici gruplanabilir. Gruplama tasarımcılara büyük kolaylıklar sağlar.</a:t>
            </a:r>
          </a:p>
          <a:p>
            <a:endParaRPr lang="tr-TR" dirty="0"/>
          </a:p>
        </p:txBody>
      </p:sp>
    </p:spTree>
    <p:extLst>
      <p:ext uri="{BB962C8B-B14F-4D97-AF65-F5344CB8AC3E}">
        <p14:creationId xmlns:p14="http://schemas.microsoft.com/office/powerpoint/2010/main" val="116886663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b="1" dirty="0"/>
              <a:t>CSS’in Yapısı</a:t>
            </a:r>
            <a:endParaRPr lang="tr-TR" dirty="0"/>
          </a:p>
        </p:txBody>
      </p:sp>
      <p:sp>
        <p:nvSpPr>
          <p:cNvPr id="3" name="Content Placeholder 2"/>
          <p:cNvSpPr>
            <a:spLocks noGrp="1"/>
          </p:cNvSpPr>
          <p:nvPr>
            <p:ph idx="1"/>
          </p:nvPr>
        </p:nvSpPr>
        <p:spPr/>
        <p:txBody>
          <a:bodyPr/>
          <a:lstStyle/>
          <a:p>
            <a:r>
              <a:rPr lang="tr-TR" dirty="0"/>
              <a:t>Bir veya daha fazla Seçiciye bir den fazla bildirim ekleye biliriz</a:t>
            </a:r>
            <a:r>
              <a:rPr lang="tr-TR" dirty="0" smtClean="0"/>
              <a:t>.</a:t>
            </a:r>
          </a:p>
          <a:p>
            <a:pPr marL="0" indent="0">
              <a:buNone/>
            </a:pPr>
            <a:endParaRPr lang="tr-TR" dirty="0"/>
          </a:p>
          <a:p>
            <a:pPr marL="0" indent="0">
              <a:buNone/>
            </a:pPr>
            <a:r>
              <a:rPr lang="en-US" dirty="0">
                <a:solidFill>
                  <a:schemeClr val="bg2">
                    <a:lumMod val="50000"/>
                  </a:schemeClr>
                </a:solidFill>
              </a:rPr>
              <a:t>p, h3</a:t>
            </a:r>
          </a:p>
          <a:p>
            <a:pPr marL="0" indent="0">
              <a:buNone/>
            </a:pPr>
            <a:r>
              <a:rPr lang="en-US" dirty="0">
                <a:solidFill>
                  <a:schemeClr val="bg2">
                    <a:lumMod val="50000"/>
                  </a:schemeClr>
                </a:solidFill>
              </a:rPr>
              <a:t>{</a:t>
            </a:r>
          </a:p>
          <a:p>
            <a:pPr marL="0" indent="0">
              <a:buNone/>
            </a:pPr>
            <a:r>
              <a:rPr lang="en-US" dirty="0">
                <a:solidFill>
                  <a:schemeClr val="bg2">
                    <a:lumMod val="50000"/>
                  </a:schemeClr>
                </a:solidFill>
              </a:rPr>
              <a:t>font-family: Arial;</a:t>
            </a:r>
          </a:p>
          <a:p>
            <a:pPr marL="0" indent="0">
              <a:buNone/>
            </a:pPr>
            <a:r>
              <a:rPr lang="en-US" dirty="0">
                <a:solidFill>
                  <a:schemeClr val="bg2">
                    <a:lumMod val="50000"/>
                  </a:schemeClr>
                </a:solidFill>
              </a:rPr>
              <a:t>font-size:2;</a:t>
            </a:r>
          </a:p>
          <a:p>
            <a:pPr marL="0" indent="0">
              <a:buNone/>
            </a:pPr>
            <a:r>
              <a:rPr lang="en-US" dirty="0">
                <a:solidFill>
                  <a:schemeClr val="bg2">
                    <a:lumMod val="50000"/>
                  </a:schemeClr>
                </a:solidFill>
              </a:rPr>
              <a:t>font-weight: bold;</a:t>
            </a:r>
          </a:p>
          <a:p>
            <a:pPr marL="0" indent="0">
              <a:buNone/>
            </a:pPr>
            <a:r>
              <a:rPr lang="en-US" dirty="0">
                <a:solidFill>
                  <a:schemeClr val="bg2">
                    <a:lumMod val="50000"/>
                  </a:schemeClr>
                </a:solidFill>
              </a:rPr>
              <a:t>}</a:t>
            </a:r>
          </a:p>
          <a:p>
            <a:endParaRPr lang="tr-TR" dirty="0"/>
          </a:p>
        </p:txBody>
      </p:sp>
    </p:spTree>
    <p:extLst>
      <p:ext uri="{BB962C8B-B14F-4D97-AF65-F5344CB8AC3E}">
        <p14:creationId xmlns:p14="http://schemas.microsoft.com/office/powerpoint/2010/main" val="398878059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b="1" dirty="0"/>
              <a:t>CSS’in Yapısı</a:t>
            </a:r>
            <a:endParaRPr lang="tr-TR" dirty="0"/>
          </a:p>
        </p:txBody>
      </p:sp>
      <p:sp>
        <p:nvSpPr>
          <p:cNvPr id="3" name="Content Placeholder 2"/>
          <p:cNvSpPr>
            <a:spLocks noGrp="1"/>
          </p:cNvSpPr>
          <p:nvPr>
            <p:ph idx="1"/>
          </p:nvPr>
        </p:nvSpPr>
        <p:spPr/>
        <p:txBody>
          <a:bodyPr/>
          <a:lstStyle/>
          <a:p>
            <a:r>
              <a:rPr lang="tr-TR" dirty="0"/>
              <a:t>Seçiciler ikiye ayrılır. </a:t>
            </a:r>
            <a:r>
              <a:rPr lang="tr-TR" dirty="0">
                <a:solidFill>
                  <a:schemeClr val="bg2">
                    <a:lumMod val="50000"/>
                  </a:schemeClr>
                </a:solidFill>
              </a:rPr>
              <a:t>Sınıf Seçicisi </a:t>
            </a:r>
            <a:r>
              <a:rPr lang="tr-TR" dirty="0"/>
              <a:t>ve </a:t>
            </a:r>
            <a:r>
              <a:rPr lang="tr-TR" dirty="0">
                <a:solidFill>
                  <a:schemeClr val="bg2">
                    <a:lumMod val="50000"/>
                  </a:schemeClr>
                </a:solidFill>
              </a:rPr>
              <a:t>Id Seçicisi.</a:t>
            </a:r>
            <a:r>
              <a:rPr lang="tr-TR" dirty="0"/>
              <a:t> CSS ile işlenmemiş bir dökümanda başlangıçta bir plan yaparak hangi içeriğin Sınıf Seçicisi hangi Seçicicinin Id Seçicisi olacağını planlamalıyız.</a:t>
            </a:r>
          </a:p>
        </p:txBody>
      </p:sp>
    </p:spTree>
    <p:extLst>
      <p:ext uri="{BB962C8B-B14F-4D97-AF65-F5344CB8AC3E}">
        <p14:creationId xmlns:p14="http://schemas.microsoft.com/office/powerpoint/2010/main" val="173197537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b="1" dirty="0"/>
              <a:t>CSS’in Yapısı</a:t>
            </a:r>
            <a:endParaRPr lang="tr-TR" dirty="0"/>
          </a:p>
        </p:txBody>
      </p:sp>
      <p:sp>
        <p:nvSpPr>
          <p:cNvPr id="3" name="Content Placeholder 2"/>
          <p:cNvSpPr>
            <a:spLocks noGrp="1"/>
          </p:cNvSpPr>
          <p:nvPr>
            <p:ph idx="1"/>
          </p:nvPr>
        </p:nvSpPr>
        <p:spPr/>
        <p:txBody>
          <a:bodyPr>
            <a:normAutofit fontScale="92500" lnSpcReduction="10000"/>
          </a:bodyPr>
          <a:lstStyle/>
          <a:p>
            <a:r>
              <a:rPr lang="tr-TR" b="1" dirty="0" smtClean="0"/>
              <a:t>1. Sınıf </a:t>
            </a:r>
            <a:r>
              <a:rPr lang="tr-TR" b="1" dirty="0"/>
              <a:t>Seçicisi(Class Selector)</a:t>
            </a:r>
          </a:p>
          <a:p>
            <a:r>
              <a:rPr lang="tr-TR" dirty="0"/>
              <a:t>Aynı HTML elementine farklı özellikler atamak için Sınıf Seçicisini kullanırız. Bir örnek verecek olursak; hazırlayacağımız dökümanda iki adet paragraf tanımlaması yapacağımızı planlıyoruz. Bunlardan biri sağa dayalı, diğeri ise ortalı olmasını istiyoruz</a:t>
            </a:r>
          </a:p>
          <a:p>
            <a:pPr marL="0" indent="0">
              <a:buNone/>
            </a:pPr>
            <a:r>
              <a:rPr lang="tr-TR" dirty="0">
                <a:solidFill>
                  <a:schemeClr val="bg2">
                    <a:lumMod val="50000"/>
                  </a:schemeClr>
                </a:solidFill>
              </a:rPr>
              <a:t>p.sagadaya {text-align: right}</a:t>
            </a:r>
          </a:p>
          <a:p>
            <a:pPr marL="0" indent="0">
              <a:buNone/>
            </a:pPr>
            <a:r>
              <a:rPr lang="tr-TR" dirty="0">
                <a:solidFill>
                  <a:schemeClr val="bg2">
                    <a:lumMod val="50000"/>
                  </a:schemeClr>
                </a:solidFill>
              </a:rPr>
              <a:t>p.ortala {text-align: center}</a:t>
            </a:r>
          </a:p>
          <a:p>
            <a:endParaRPr lang="tr-TR" dirty="0" smtClean="0"/>
          </a:p>
          <a:p>
            <a:r>
              <a:rPr lang="tr-TR" dirty="0"/>
              <a:t>Bu Seçicileri sayfamızda uygulamak için</a:t>
            </a:r>
            <a:r>
              <a:rPr lang="tr-TR" dirty="0" smtClean="0"/>
              <a:t>;</a:t>
            </a:r>
          </a:p>
          <a:p>
            <a:pPr marL="0" indent="0">
              <a:buNone/>
            </a:pPr>
            <a:r>
              <a:rPr lang="tr-TR" dirty="0">
                <a:solidFill>
                  <a:schemeClr val="bg2">
                    <a:lumMod val="50000"/>
                  </a:schemeClr>
                </a:solidFill>
              </a:rPr>
              <a:t>&lt;p class="sagadaya"&gt;Aynı HTML elementine farklı özellikler atamak için Sınıf Seçicisini kullanırız.&lt;/p&gt;</a:t>
            </a:r>
          </a:p>
          <a:p>
            <a:pPr marL="0" indent="0">
              <a:buNone/>
            </a:pPr>
            <a:r>
              <a:rPr lang="tr-TR" dirty="0">
                <a:solidFill>
                  <a:schemeClr val="bg2">
                    <a:lumMod val="50000"/>
                  </a:schemeClr>
                </a:solidFill>
              </a:rPr>
              <a:t>&lt;p class="ortala"&gt;Yukarıdaki bilgiyi dikkatlice okumalısınız&lt;/p&gt;</a:t>
            </a:r>
          </a:p>
          <a:p>
            <a:endParaRPr lang="tr-TR" dirty="0"/>
          </a:p>
        </p:txBody>
      </p:sp>
    </p:spTree>
    <p:extLst>
      <p:ext uri="{BB962C8B-B14F-4D97-AF65-F5344CB8AC3E}">
        <p14:creationId xmlns:p14="http://schemas.microsoft.com/office/powerpoint/2010/main" val="391841196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b="1" dirty="0"/>
              <a:t>CSS’in Yapısı</a:t>
            </a:r>
            <a:endParaRPr lang="tr-TR" dirty="0"/>
          </a:p>
        </p:txBody>
      </p:sp>
      <p:sp>
        <p:nvSpPr>
          <p:cNvPr id="3" name="Content Placeholder 2"/>
          <p:cNvSpPr>
            <a:spLocks noGrp="1"/>
          </p:cNvSpPr>
          <p:nvPr>
            <p:ph idx="1"/>
          </p:nvPr>
        </p:nvSpPr>
        <p:spPr/>
        <p:txBody>
          <a:bodyPr/>
          <a:lstStyle/>
          <a:p>
            <a:r>
              <a:rPr lang="tr-TR" dirty="0"/>
              <a:t>Birde önemli bir tanımlama yapacağınızı düşünün, ancak sadece bir HTML elementine değilde istediğiniz sayıda HTML elementinde bunu kullanmak isterseniz</a:t>
            </a:r>
            <a:r>
              <a:rPr lang="tr-TR" dirty="0" smtClean="0"/>
              <a:t>;</a:t>
            </a:r>
          </a:p>
          <a:p>
            <a:pPr marL="0" indent="0">
              <a:buNone/>
            </a:pPr>
            <a:r>
              <a:rPr lang="tr-TR" dirty="0">
                <a:solidFill>
                  <a:schemeClr val="bg2">
                    <a:lumMod val="50000"/>
                  </a:schemeClr>
                </a:solidFill>
              </a:rPr>
              <a:t>.ortala {</a:t>
            </a:r>
          </a:p>
          <a:p>
            <a:pPr marL="0" indent="0">
              <a:buNone/>
            </a:pPr>
            <a:r>
              <a:rPr lang="tr-TR" dirty="0">
                <a:solidFill>
                  <a:schemeClr val="bg2">
                    <a:lumMod val="50000"/>
                  </a:schemeClr>
                </a:solidFill>
              </a:rPr>
              <a:t>text-align: center</a:t>
            </a:r>
          </a:p>
          <a:p>
            <a:pPr marL="0" indent="0">
              <a:buNone/>
            </a:pPr>
            <a:r>
              <a:rPr lang="tr-TR" dirty="0">
                <a:solidFill>
                  <a:schemeClr val="bg2">
                    <a:lumMod val="50000"/>
                  </a:schemeClr>
                </a:solidFill>
              </a:rPr>
              <a:t>}</a:t>
            </a:r>
          </a:p>
          <a:p>
            <a:endParaRPr lang="tr-TR" dirty="0" smtClean="0"/>
          </a:p>
          <a:p>
            <a:r>
              <a:rPr lang="tr-TR" dirty="0"/>
              <a:t>Bu tanımlamayı yaptıktan sonra istedğimiz her HTML elementine bu sınıfı uygulayabiliriz</a:t>
            </a:r>
            <a:r>
              <a:rPr lang="tr-TR" dirty="0" smtClean="0"/>
              <a:t>.</a:t>
            </a:r>
          </a:p>
          <a:p>
            <a:pPr marL="0" indent="0">
              <a:buNone/>
            </a:pPr>
            <a:r>
              <a:rPr lang="tr-TR" dirty="0">
                <a:solidFill>
                  <a:schemeClr val="bg2">
                    <a:lumMod val="50000"/>
                  </a:schemeClr>
                </a:solidFill>
              </a:rPr>
              <a:t>&lt;span class="ortala"&gt; Burada birşeyler yazar &lt;/span&gt;</a:t>
            </a:r>
          </a:p>
          <a:p>
            <a:pPr marL="0" indent="0">
              <a:buNone/>
            </a:pPr>
            <a:r>
              <a:rPr lang="tr-TR" dirty="0">
                <a:solidFill>
                  <a:schemeClr val="bg2">
                    <a:lumMod val="50000"/>
                  </a:schemeClr>
                </a:solidFill>
              </a:rPr>
              <a:t>&lt;p class="ortala"&gt;Burada da başka bişeyler yazar&lt;/p&gt;</a:t>
            </a:r>
          </a:p>
          <a:p>
            <a:endParaRPr lang="tr-TR" dirty="0"/>
          </a:p>
        </p:txBody>
      </p:sp>
    </p:spTree>
    <p:extLst>
      <p:ext uri="{BB962C8B-B14F-4D97-AF65-F5344CB8AC3E}">
        <p14:creationId xmlns:p14="http://schemas.microsoft.com/office/powerpoint/2010/main" val="117347850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no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a:xfrm>
            <a:off x="457200" y="1600200"/>
            <a:ext cx="8435280" cy="4876800"/>
          </a:xfrm>
        </p:spPr>
        <p:txBody>
          <a:bodyPr>
            <a:normAutofit/>
          </a:bodyPr>
          <a:lstStyle/>
          <a:p>
            <a:r>
              <a:rPr lang="tr-TR" b="1" dirty="0"/>
              <a:t>Çoklu sınıflar,</a:t>
            </a:r>
            <a:r>
              <a:rPr lang="tr-TR" dirty="0"/>
              <a:t> birden fazla sınıfı bir HTML elementine uygulamak için kullanılır</a:t>
            </a:r>
            <a:r>
              <a:rPr lang="tr-TR" dirty="0" smtClean="0"/>
              <a:t>.</a:t>
            </a:r>
          </a:p>
          <a:p>
            <a:r>
              <a:rPr lang="tr-TR" dirty="0">
                <a:solidFill>
                  <a:schemeClr val="bg2">
                    <a:lumMod val="50000"/>
                  </a:schemeClr>
                </a:solidFill>
              </a:rPr>
              <a:t>&lt;p class="onemli uyari"&gt;Ülkemizde meydana gelen trafik kazalarının yaklaşık % 90'ı insanların hataları sonucu </a:t>
            </a:r>
            <a:r>
              <a:rPr lang="tr-TR" dirty="0" smtClean="0">
                <a:solidFill>
                  <a:schemeClr val="bg2">
                    <a:lumMod val="50000"/>
                  </a:schemeClr>
                </a:solidFill>
              </a:rPr>
              <a:t>meydana </a:t>
            </a:r>
            <a:r>
              <a:rPr lang="tr-TR" dirty="0">
                <a:solidFill>
                  <a:schemeClr val="bg2">
                    <a:lumMod val="50000"/>
                  </a:schemeClr>
                </a:solidFill>
              </a:rPr>
              <a:t>gelmektedir.&lt;/p</a:t>
            </a:r>
            <a:r>
              <a:rPr lang="tr-TR" dirty="0" smtClean="0">
                <a:solidFill>
                  <a:schemeClr val="bg2">
                    <a:lumMod val="50000"/>
                  </a:schemeClr>
                </a:solidFill>
              </a:rPr>
              <a:t>&gt;</a:t>
            </a:r>
          </a:p>
          <a:p>
            <a:r>
              <a:rPr lang="tr-TR" dirty="0"/>
              <a:t>Yukarıdaki örnekte görüldüğü gibi bir </a:t>
            </a:r>
            <a:r>
              <a:rPr lang="tr-TR" b="1" dirty="0"/>
              <a:t>uyari</a:t>
            </a:r>
            <a:r>
              <a:rPr lang="tr-TR" dirty="0"/>
              <a:t> Sınıfımız birde </a:t>
            </a:r>
            <a:r>
              <a:rPr lang="tr-TR" b="1" dirty="0"/>
              <a:t>onemli</a:t>
            </a:r>
            <a:r>
              <a:rPr lang="tr-TR" dirty="0"/>
              <a:t> Sınıfımız mevcut. Bazı metinlerin </a:t>
            </a:r>
            <a:r>
              <a:rPr lang="tr-TR" b="1" dirty="0"/>
              <a:t>önemli uyarı</a:t>
            </a:r>
            <a:r>
              <a:rPr lang="tr-TR" dirty="0"/>
              <a:t> olacağı düşüncesi ile böyle bir atama yapılabilir. Bunun için kullanıcığımız kod</a:t>
            </a:r>
            <a:r>
              <a:rPr lang="tr-TR" dirty="0" smtClean="0"/>
              <a:t>;</a:t>
            </a:r>
          </a:p>
          <a:p>
            <a:endParaRPr lang="tr-TR" dirty="0" smtClean="0">
              <a:solidFill>
                <a:schemeClr val="bg2">
                  <a:lumMod val="50000"/>
                </a:schemeClr>
              </a:solidFill>
            </a:endParaRPr>
          </a:p>
          <a:p>
            <a:endParaRPr lang="tr-TR" dirty="0"/>
          </a:p>
        </p:txBody>
      </p:sp>
    </p:spTree>
    <p:extLst>
      <p:ext uri="{BB962C8B-B14F-4D97-AF65-F5344CB8AC3E}">
        <p14:creationId xmlns:p14="http://schemas.microsoft.com/office/powerpoint/2010/main" val="393268778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fontScale="92500" lnSpcReduction="20000"/>
          </a:bodyPr>
          <a:lstStyle/>
          <a:p>
            <a:pPr marL="0" indent="0">
              <a:buNone/>
            </a:pPr>
            <a:r>
              <a:rPr lang="tr-TR" dirty="0">
                <a:solidFill>
                  <a:schemeClr val="bg2">
                    <a:lumMod val="50000"/>
                  </a:schemeClr>
                </a:solidFill>
              </a:rPr>
              <a:t>.onemli {</a:t>
            </a:r>
          </a:p>
          <a:p>
            <a:pPr marL="0" indent="0">
              <a:buNone/>
            </a:pPr>
            <a:r>
              <a:rPr lang="tr-TR" dirty="0">
                <a:solidFill>
                  <a:schemeClr val="bg2">
                    <a:lumMod val="50000"/>
                  </a:schemeClr>
                </a:solidFill>
              </a:rPr>
              <a:t>font-weight: bold;</a:t>
            </a:r>
          </a:p>
          <a:p>
            <a:pPr marL="0" indent="0">
              <a:buNone/>
            </a:pPr>
            <a:r>
              <a:rPr lang="tr-TR" dirty="0">
                <a:solidFill>
                  <a:schemeClr val="bg2">
                    <a:lumMod val="50000"/>
                  </a:schemeClr>
                </a:solidFill>
              </a:rPr>
              <a:t>}</a:t>
            </a:r>
          </a:p>
          <a:p>
            <a:pPr marL="0" indent="0">
              <a:buNone/>
            </a:pPr>
            <a:r>
              <a:rPr lang="tr-TR" dirty="0">
                <a:solidFill>
                  <a:schemeClr val="bg2">
                    <a:lumMod val="50000"/>
                  </a:schemeClr>
                </a:solidFill>
              </a:rPr>
              <a:t>.uyari {</a:t>
            </a:r>
          </a:p>
          <a:p>
            <a:pPr marL="0" indent="0">
              <a:buNone/>
            </a:pPr>
            <a:r>
              <a:rPr lang="tr-TR" dirty="0">
                <a:solidFill>
                  <a:schemeClr val="bg2">
                    <a:lumMod val="50000"/>
                  </a:schemeClr>
                </a:solidFill>
              </a:rPr>
              <a:t>font-style: italic;</a:t>
            </a:r>
          </a:p>
          <a:p>
            <a:pPr marL="0" indent="0">
              <a:buNone/>
            </a:pPr>
            <a:r>
              <a:rPr lang="tr-TR" dirty="0">
                <a:solidFill>
                  <a:schemeClr val="bg2">
                    <a:lumMod val="50000"/>
                  </a:schemeClr>
                </a:solidFill>
              </a:rPr>
              <a:t>}</a:t>
            </a:r>
          </a:p>
          <a:p>
            <a:pPr marL="0" indent="0">
              <a:buNone/>
            </a:pPr>
            <a:r>
              <a:rPr lang="tr-TR" dirty="0">
                <a:solidFill>
                  <a:schemeClr val="bg2">
                    <a:lumMod val="50000"/>
                  </a:schemeClr>
                </a:solidFill>
              </a:rPr>
              <a:t>.onemli.uyari {</a:t>
            </a:r>
          </a:p>
          <a:p>
            <a:pPr marL="0" indent="0">
              <a:buNone/>
            </a:pPr>
            <a:r>
              <a:rPr lang="tr-TR" dirty="0">
                <a:solidFill>
                  <a:schemeClr val="bg2">
                    <a:lumMod val="50000"/>
                  </a:schemeClr>
                </a:solidFill>
              </a:rPr>
              <a:t>background: silver;</a:t>
            </a:r>
          </a:p>
          <a:p>
            <a:pPr marL="0" indent="0">
              <a:buNone/>
            </a:pPr>
            <a:r>
              <a:rPr lang="tr-TR" dirty="0">
                <a:solidFill>
                  <a:schemeClr val="bg2">
                    <a:lumMod val="50000"/>
                  </a:schemeClr>
                </a:solidFill>
              </a:rPr>
              <a:t>}</a:t>
            </a:r>
          </a:p>
          <a:p>
            <a:endParaRPr lang="tr-TR" dirty="0" smtClean="0"/>
          </a:p>
          <a:p>
            <a:endParaRPr lang="tr-TR" dirty="0"/>
          </a:p>
          <a:p>
            <a:r>
              <a:rPr lang="tr-TR" dirty="0" smtClean="0"/>
              <a:t>Önemli </a:t>
            </a:r>
            <a:r>
              <a:rPr lang="tr-TR" dirty="0"/>
              <a:t>metinler için kalın, uyari için italiktik atmalar yapıyoruz. Birde her ikisine birden de atama yapabiliyoruz. Dikkat ederseniz </a:t>
            </a:r>
            <a:r>
              <a:rPr lang="tr-TR" b="1" dirty="0"/>
              <a:t>class=”onemli uyari”</a:t>
            </a:r>
            <a:r>
              <a:rPr lang="tr-TR" dirty="0"/>
              <a:t> olarak atama yaparken CSS Seçicisinde </a:t>
            </a:r>
            <a:r>
              <a:rPr lang="tr-TR" b="1" dirty="0"/>
              <a:t>.onemli.uyari</a:t>
            </a:r>
            <a:r>
              <a:rPr lang="tr-TR" dirty="0"/>
              <a:t> şeklinde yazıyoruz</a:t>
            </a:r>
          </a:p>
        </p:txBody>
      </p:sp>
    </p:spTree>
    <p:extLst>
      <p:ext uri="{BB962C8B-B14F-4D97-AF65-F5344CB8AC3E}">
        <p14:creationId xmlns:p14="http://schemas.microsoft.com/office/powerpoint/2010/main" val="42846343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fontScale="77500" lnSpcReduction="20000"/>
          </a:bodyPr>
          <a:lstStyle/>
          <a:p>
            <a:r>
              <a:rPr lang="tr-TR" b="1" dirty="0"/>
              <a:t>Id Seçecileri</a:t>
            </a:r>
          </a:p>
          <a:p>
            <a:r>
              <a:rPr lang="tr-TR" dirty="0"/>
              <a:t>Id Seçicisi Sınıf Seçicisinden farklıdır. Sınıf Seçicisi sayfada birden fazla elemente atanırken Id Seçicisi sadece bir tane elemente atanır. Seçicisi adının başında # işareti olan Seçiciler Id Seçicisidir.</a:t>
            </a:r>
          </a:p>
          <a:p>
            <a:pPr marL="0" indent="0">
              <a:buNone/>
            </a:pPr>
            <a:endParaRPr lang="tr-TR" dirty="0" smtClean="0">
              <a:solidFill>
                <a:schemeClr val="bg2">
                  <a:lumMod val="50000"/>
                </a:schemeClr>
              </a:solidFill>
            </a:endParaRPr>
          </a:p>
          <a:p>
            <a:pPr marL="0" indent="0">
              <a:buNone/>
            </a:pPr>
            <a:r>
              <a:rPr lang="tr-TR" dirty="0">
                <a:solidFill>
                  <a:schemeClr val="bg2">
                    <a:lumMod val="50000"/>
                  </a:schemeClr>
                </a:solidFill>
              </a:rPr>
              <a:t>...</a:t>
            </a:r>
          </a:p>
          <a:p>
            <a:pPr marL="0" indent="0">
              <a:buNone/>
            </a:pPr>
            <a:r>
              <a:rPr lang="tr-TR" dirty="0">
                <a:solidFill>
                  <a:schemeClr val="bg2">
                    <a:lumMod val="50000"/>
                  </a:schemeClr>
                </a:solidFill>
              </a:rPr>
              <a:t>#mavi</a:t>
            </a:r>
          </a:p>
          <a:p>
            <a:pPr marL="0" indent="0">
              <a:buNone/>
            </a:pPr>
            <a:r>
              <a:rPr lang="tr-TR" dirty="0">
                <a:solidFill>
                  <a:schemeClr val="bg2">
                    <a:lumMod val="50000"/>
                  </a:schemeClr>
                </a:solidFill>
              </a:rPr>
              <a:t>{</a:t>
            </a:r>
          </a:p>
          <a:p>
            <a:pPr marL="0" indent="0">
              <a:buNone/>
            </a:pPr>
            <a:r>
              <a:rPr lang="tr-TR" dirty="0">
                <a:solidFill>
                  <a:schemeClr val="bg2">
                    <a:lumMod val="50000"/>
                  </a:schemeClr>
                </a:solidFill>
              </a:rPr>
              <a:t>background:blue;</a:t>
            </a:r>
          </a:p>
          <a:p>
            <a:pPr marL="0" indent="0">
              <a:buNone/>
            </a:pPr>
            <a:r>
              <a:rPr lang="tr-TR" dirty="0">
                <a:solidFill>
                  <a:schemeClr val="bg2">
                    <a:lumMod val="50000"/>
                  </a:schemeClr>
                </a:solidFill>
              </a:rPr>
              <a:t>}</a:t>
            </a:r>
          </a:p>
          <a:p>
            <a:pPr marL="0" indent="0">
              <a:buNone/>
            </a:pPr>
            <a:r>
              <a:rPr lang="tr-TR" dirty="0">
                <a:solidFill>
                  <a:schemeClr val="bg2">
                    <a:lumMod val="50000"/>
                  </a:schemeClr>
                </a:solidFill>
              </a:rPr>
              <a:t>#kirmizi</a:t>
            </a:r>
          </a:p>
          <a:p>
            <a:pPr marL="0" indent="0">
              <a:buNone/>
            </a:pPr>
            <a:r>
              <a:rPr lang="tr-TR" dirty="0">
                <a:solidFill>
                  <a:schemeClr val="bg2">
                    <a:lumMod val="50000"/>
                  </a:schemeClr>
                </a:solidFill>
              </a:rPr>
              <a:t>{</a:t>
            </a:r>
          </a:p>
          <a:p>
            <a:pPr marL="0" indent="0">
              <a:buNone/>
            </a:pPr>
            <a:r>
              <a:rPr lang="tr-TR" dirty="0">
                <a:solidFill>
                  <a:schemeClr val="bg2">
                    <a:lumMod val="50000"/>
                  </a:schemeClr>
                </a:solidFill>
              </a:rPr>
              <a:t>background:red;</a:t>
            </a:r>
          </a:p>
          <a:p>
            <a:pPr marL="0" indent="0">
              <a:buNone/>
            </a:pPr>
            <a:r>
              <a:rPr lang="tr-TR" dirty="0" smtClean="0">
                <a:solidFill>
                  <a:schemeClr val="bg2">
                    <a:lumMod val="50000"/>
                  </a:schemeClr>
                </a:solidFill>
              </a:rPr>
              <a:t>}</a:t>
            </a:r>
          </a:p>
          <a:p>
            <a:pPr marL="0" indent="0">
              <a:buNone/>
            </a:pPr>
            <a:endParaRPr lang="tr-TR" dirty="0">
              <a:solidFill>
                <a:schemeClr val="bg2">
                  <a:lumMod val="50000"/>
                </a:schemeClr>
              </a:solidFill>
            </a:endParaRPr>
          </a:p>
          <a:p>
            <a:pPr marL="0" indent="0">
              <a:buNone/>
            </a:pPr>
            <a:r>
              <a:rPr lang="tr-TR" dirty="0">
                <a:solidFill>
                  <a:schemeClr val="bg2">
                    <a:lumMod val="50000"/>
                  </a:schemeClr>
                </a:solidFill>
              </a:rPr>
              <a:t>&lt;p id="mavi"&gt;Bu yazının arkafon rengi mavi&lt;/p&gt;</a:t>
            </a:r>
          </a:p>
          <a:p>
            <a:pPr marL="0" indent="0">
              <a:buNone/>
            </a:pPr>
            <a:r>
              <a:rPr lang="tr-TR" dirty="0">
                <a:solidFill>
                  <a:schemeClr val="bg2">
                    <a:lumMod val="50000"/>
                  </a:schemeClr>
                </a:solidFill>
              </a:rPr>
              <a:t>&lt;p id="kirmizi"&gt;Bu yazının arkafon rengi kırmızı&lt;/p&gt;</a:t>
            </a:r>
          </a:p>
          <a:p>
            <a:endParaRPr lang="tr-TR" dirty="0"/>
          </a:p>
          <a:p>
            <a:endParaRPr lang="tr-TR" dirty="0" smtClean="0"/>
          </a:p>
          <a:p>
            <a:endParaRPr lang="tr-TR" dirty="0"/>
          </a:p>
          <a:p>
            <a:endParaRPr lang="tr-TR" dirty="0"/>
          </a:p>
        </p:txBody>
      </p:sp>
    </p:spTree>
    <p:extLst>
      <p:ext uri="{BB962C8B-B14F-4D97-AF65-F5344CB8AC3E}">
        <p14:creationId xmlns:p14="http://schemas.microsoft.com/office/powerpoint/2010/main" val="233393926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a:bodyPr>
          <a:lstStyle/>
          <a:p>
            <a:r>
              <a:rPr lang="tr-TR" dirty="0" smtClean="0"/>
              <a:t>Cascading Style Sheets (CSS) HTML ‘deki bazı problemleri halletmek için ama asıl neden olarak da; web sayfası içeriği ve web sayfası görünümünü birbirinden ayırmak için oluşturulan bir standarttır.</a:t>
            </a:r>
          </a:p>
          <a:p>
            <a:r>
              <a:rPr lang="tr-TR" dirty="0" smtClean="0"/>
              <a:t>CSS 1996′da </a:t>
            </a:r>
            <a:r>
              <a:rPr lang="tr-TR" dirty="0" smtClean="0">
                <a:hlinkClick r:id="rId2"/>
              </a:rPr>
              <a:t>W3C</a:t>
            </a:r>
            <a:r>
              <a:rPr lang="tr-TR" dirty="0" smtClean="0"/>
              <a:t> tarafından duyuruldu. Son olarak CSS 3.0 versiyonu işler durumdadır. CSS3.0 için ayrıntılı </a:t>
            </a:r>
            <a:r>
              <a:rPr lang="tr-TR" dirty="0"/>
              <a:t>bilgiye </a:t>
            </a:r>
            <a:r>
              <a:rPr lang="tr-TR" dirty="0">
                <a:hlinkClick r:id="rId3"/>
              </a:rPr>
              <a:t>http://</a:t>
            </a:r>
            <a:r>
              <a:rPr lang="tr-TR" dirty="0" smtClean="0">
                <a:hlinkClick r:id="rId3"/>
              </a:rPr>
              <a:t>www.w3schools.com/css3/default.asp</a:t>
            </a:r>
            <a:r>
              <a:rPr lang="tr-TR" dirty="0" smtClean="0"/>
              <a:t> adresinden ulaşabilirsiniz.</a:t>
            </a:r>
          </a:p>
          <a:p>
            <a:endParaRPr lang="tr-TR" dirty="0"/>
          </a:p>
        </p:txBody>
      </p:sp>
    </p:spTree>
    <p:extLst>
      <p:ext uri="{BB962C8B-B14F-4D97-AF65-F5344CB8AC3E}">
        <p14:creationId xmlns:p14="http://schemas.microsoft.com/office/powerpoint/2010/main" val="110420389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fontScale="92500" lnSpcReduction="10000"/>
          </a:bodyPr>
          <a:lstStyle/>
          <a:p>
            <a:r>
              <a:rPr lang="tr-TR" b="1" dirty="0"/>
              <a:t>Sınıf mı? Id mi?</a:t>
            </a:r>
          </a:p>
          <a:p>
            <a:r>
              <a:rPr lang="tr-TR" dirty="0"/>
              <a:t>Yukarıda Id Seçicisi için her nekadar da bir sayfada sadece bir defa kullanılır desekte tasarımcının sayfada bir çok yerde kullanmasına tarayıcılar ses çıkarmaz, yani hata mesajı vermez. Ancak Bu elementleri </a:t>
            </a:r>
            <a:r>
              <a:rPr lang="tr-TR" dirty="0" smtClean="0"/>
              <a:t>DOM* </a:t>
            </a:r>
            <a:r>
              <a:rPr lang="tr-TR" dirty="0"/>
              <a:t>scriptlerinde kullanırken Id atamasını bir kaç yerde yaptığımızda hata alacağızdır. Bu nedenle her nekadar tarayıcılar izin versede Id Seçicisini bir kez kullanmalıyız. Birden fazla kullanacağımız elementler için Sınıf Seçicisini kullanmalıyız.</a:t>
            </a:r>
          </a:p>
          <a:p>
            <a:r>
              <a:rPr lang="tr-TR" dirty="0"/>
              <a:t>Bu kodumuzu daha kullanışlı ve temiz yapacaktır.</a:t>
            </a:r>
          </a:p>
          <a:p>
            <a:endParaRPr lang="tr-TR" dirty="0"/>
          </a:p>
          <a:p>
            <a:r>
              <a:rPr lang="tr-TR" sz="1400" dirty="0" smtClean="0">
                <a:solidFill>
                  <a:schemeClr val="tx2">
                    <a:lumMod val="50000"/>
                  </a:schemeClr>
                </a:solidFill>
              </a:rPr>
              <a:t>*DOM </a:t>
            </a:r>
            <a:r>
              <a:rPr lang="tr-TR" sz="1400" dirty="0">
                <a:solidFill>
                  <a:schemeClr val="tx2">
                    <a:lumMod val="50000"/>
                  </a:schemeClr>
                </a:solidFill>
              </a:rPr>
              <a:t>“document object model” (belge nesne modeli) nin kısa yazılışıdır. Web tarayıcılar hazırladığınız web sayfasını bir belge olarak kabul eder.Bu web sayfalarında ki (belgedeki) tüm elementler,etiketler tarayıcı tarafından birer nesne olarak kabul edilirler.Bu belge içerisindeki tüm elemanlarda da bir hiyerarşi </a:t>
            </a:r>
            <a:r>
              <a:rPr lang="tr-TR" sz="1400" dirty="0" smtClean="0">
                <a:solidFill>
                  <a:schemeClr val="tx2">
                    <a:lumMod val="50000"/>
                  </a:schemeClr>
                </a:solidFill>
              </a:rPr>
              <a:t>mevcuttur</a:t>
            </a:r>
            <a:r>
              <a:rPr lang="tr-TR" dirty="0">
                <a:solidFill>
                  <a:schemeClr val="tx2">
                    <a:lumMod val="50000"/>
                  </a:schemeClr>
                </a:solidFill>
              </a:rPr>
              <a:t>.</a:t>
            </a:r>
          </a:p>
          <a:p>
            <a:endParaRPr lang="tr-TR" dirty="0"/>
          </a:p>
        </p:txBody>
      </p:sp>
    </p:spTree>
    <p:extLst>
      <p:ext uri="{BB962C8B-B14F-4D97-AF65-F5344CB8AC3E}">
        <p14:creationId xmlns:p14="http://schemas.microsoft.com/office/powerpoint/2010/main" val="427644616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lnSpcReduction="10000"/>
          </a:bodyPr>
          <a:lstStyle/>
          <a:p>
            <a:pPr marL="0" indent="0">
              <a:buNone/>
            </a:pPr>
            <a:r>
              <a:rPr lang="tr-TR" dirty="0"/>
              <a:t>Sınıf ve Id Seçicileri küçük-büyük harfe karşı duyarlıdır;</a:t>
            </a:r>
          </a:p>
          <a:p>
            <a:pPr marL="0" indent="0">
              <a:buNone/>
            </a:pPr>
            <a:endParaRPr lang="tr-TR" dirty="0" smtClean="0">
              <a:solidFill>
                <a:schemeClr val="bg2">
                  <a:lumMod val="50000"/>
                </a:schemeClr>
              </a:solidFill>
            </a:endParaRPr>
          </a:p>
          <a:p>
            <a:pPr marL="0" indent="0">
              <a:buNone/>
            </a:pPr>
            <a:r>
              <a:rPr lang="tr-TR" dirty="0" smtClean="0">
                <a:solidFill>
                  <a:schemeClr val="bg2">
                    <a:lumMod val="50000"/>
                  </a:schemeClr>
                </a:solidFill>
              </a:rPr>
              <a:t>p.onemliBilgi </a:t>
            </a:r>
            <a:r>
              <a:rPr lang="tr-TR" dirty="0">
                <a:solidFill>
                  <a:schemeClr val="bg2">
                    <a:lumMod val="50000"/>
                  </a:schemeClr>
                </a:solidFill>
              </a:rPr>
              <a:t>{</a:t>
            </a:r>
          </a:p>
          <a:p>
            <a:pPr marL="0" indent="0">
              <a:buNone/>
            </a:pPr>
            <a:r>
              <a:rPr lang="tr-TR" dirty="0">
                <a:solidFill>
                  <a:schemeClr val="bg2">
                    <a:lumMod val="50000"/>
                  </a:schemeClr>
                </a:solidFill>
              </a:rPr>
              <a:t>font-weight: bold;</a:t>
            </a:r>
          </a:p>
          <a:p>
            <a:pPr marL="0" indent="0">
              <a:buNone/>
            </a:pPr>
            <a:r>
              <a:rPr lang="tr-TR" dirty="0">
                <a:solidFill>
                  <a:schemeClr val="bg2">
                    <a:lumMod val="50000"/>
                  </a:schemeClr>
                </a:solidFill>
              </a:rPr>
              <a:t>}</a:t>
            </a:r>
          </a:p>
          <a:p>
            <a:r>
              <a:rPr lang="tr-TR" dirty="0"/>
              <a:t>ve kullanımıda</a:t>
            </a:r>
            <a:r>
              <a:rPr lang="tr-TR" dirty="0" smtClean="0"/>
              <a:t>;</a:t>
            </a:r>
          </a:p>
          <a:p>
            <a:endParaRPr lang="tr-TR" dirty="0"/>
          </a:p>
          <a:p>
            <a:r>
              <a:rPr lang="tr-TR" dirty="0">
                <a:solidFill>
                  <a:schemeClr val="bg2">
                    <a:lumMod val="50000"/>
                  </a:schemeClr>
                </a:solidFill>
              </a:rPr>
              <a:t>&lt;p class="onemlibilgi"&gt;Uygulama olmaz .&lt;/p&gt;</a:t>
            </a:r>
          </a:p>
          <a:p>
            <a:endParaRPr lang="tr-TR" dirty="0" smtClean="0"/>
          </a:p>
          <a:p>
            <a:r>
              <a:rPr lang="tr-TR" dirty="0"/>
              <a:t>Yukarıdaki kod uygulanmayacaktır çünkü ” </a:t>
            </a:r>
            <a:r>
              <a:rPr lang="tr-TR" b="1" dirty="0"/>
              <a:t>B</a:t>
            </a:r>
            <a:r>
              <a:rPr lang="tr-TR" dirty="0"/>
              <a:t> ” bir yerde büyük birde küçük kullanılmıştır. Bazı eski tarayıcılar bu kuralın dışında kalabilir.</a:t>
            </a:r>
          </a:p>
        </p:txBody>
      </p:sp>
    </p:spTree>
    <p:extLst>
      <p:ext uri="{BB962C8B-B14F-4D97-AF65-F5344CB8AC3E}">
        <p14:creationId xmlns:p14="http://schemas.microsoft.com/office/powerpoint/2010/main" val="227617528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tr-TR" b="1" dirty="0"/>
              <a:t>(X)HTML Sayfa Yapısı ve CSS Kullanımı</a:t>
            </a:r>
            <a:endParaRPr lang="tr-TR" dirty="0"/>
          </a:p>
        </p:txBody>
      </p:sp>
      <p:sp>
        <p:nvSpPr>
          <p:cNvPr id="3" name="Content Placeholder 2"/>
          <p:cNvSpPr>
            <a:spLocks noGrp="1"/>
          </p:cNvSpPr>
          <p:nvPr>
            <p:ph idx="1"/>
          </p:nvPr>
        </p:nvSpPr>
        <p:spPr/>
        <p:txBody>
          <a:bodyPr/>
          <a:lstStyle/>
          <a:p>
            <a:r>
              <a:rPr lang="tr-TR" dirty="0"/>
              <a:t>CSS güçlüdür, çünkü CSS uygun stilleri ve bu stilleri nasıl uygulanacağını belirlemek için (X)HTML dökümanının yapısını kullanır. (X)HTML Sayfa yapısına stil uygulamanın bir çok yolu vardır. Ancak bu yolları öğrenmeden önce (X)HTML hiyerarşisini öğrenmemiz gerekir.</a:t>
            </a:r>
          </a:p>
        </p:txBody>
      </p:sp>
    </p:spTree>
    <p:extLst>
      <p:ext uri="{BB962C8B-B14F-4D97-AF65-F5344CB8AC3E}">
        <p14:creationId xmlns:p14="http://schemas.microsoft.com/office/powerpoint/2010/main" val="334091487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tr-TR" b="1" dirty="0"/>
              <a:t>(X)HTML Döküman </a:t>
            </a:r>
            <a:r>
              <a:rPr lang="tr-TR" b="1" dirty="0" smtClean="0"/>
              <a:t>Hiyerarşisi</a:t>
            </a:r>
            <a:endParaRPr lang="tr-TR" dirty="0"/>
          </a:p>
        </p:txBody>
      </p:sp>
      <p:sp>
        <p:nvSpPr>
          <p:cNvPr id="3" name="Content Placeholder 2"/>
          <p:cNvSpPr>
            <a:spLocks noGrp="1"/>
          </p:cNvSpPr>
          <p:nvPr>
            <p:ph idx="1"/>
          </p:nvPr>
        </p:nvSpPr>
        <p:spPr/>
        <p:txBody>
          <a:bodyPr/>
          <a:lstStyle/>
          <a:p>
            <a:r>
              <a:rPr lang="tr-TR" dirty="0"/>
              <a:t>CSS’in güçlü olmasının en büyük nedeni (X)HTML elementleri arasındaki ilişkiden yararlanmasıdır. (X)HTML dökümanları gizli bir hiyararşi ile oluşturulur. Bu hiyerarşi içinde tüm (X)HTML elementleri kendilerine uygun bir yer bulur. Bu ilişkiyi biz </a:t>
            </a:r>
            <a:r>
              <a:rPr lang="tr-TR" b="1" dirty="0"/>
              <a:t>soy ağacına</a:t>
            </a:r>
            <a:r>
              <a:rPr lang="tr-TR" dirty="0"/>
              <a:t> benzete biliriz</a:t>
            </a:r>
            <a:r>
              <a:rPr lang="tr-TR" dirty="0" smtClean="0"/>
              <a:t>.</a:t>
            </a:r>
          </a:p>
          <a:p>
            <a:endParaRPr lang="tr-TR" dirty="0"/>
          </a:p>
        </p:txBody>
      </p:sp>
      <p:pic>
        <p:nvPicPr>
          <p:cNvPr id="6146" name="Picture 2" descr="http://www.fatihhayrioglu.com/images/hiyerarsi.gif"/>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691680" y="3717032"/>
            <a:ext cx="4968552" cy="2350464"/>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22160208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fontScale="85000" lnSpcReduction="20000"/>
          </a:bodyPr>
          <a:lstStyle/>
          <a:p>
            <a:r>
              <a:rPr lang="tr-TR" dirty="0"/>
              <a:t>Yukarıdaki (x)html yapısını bir soy ağacı gibi düşünüp değerlendirirsek:</a:t>
            </a:r>
          </a:p>
          <a:p>
            <a:r>
              <a:rPr lang="tr-TR" dirty="0"/>
              <a:t>Bir elementin ebeveyn(anne-baba) olduğunu anlamak için o elementin altında başka element olup olmadığına bakmalıyız, eğer varsa o element ebeveyndir. Yukarıdaki şekilde </a:t>
            </a:r>
            <a:r>
              <a:rPr lang="tr-TR" b="1" dirty="0"/>
              <a:t>p</a:t>
            </a:r>
            <a:r>
              <a:rPr lang="tr-TR" dirty="0"/>
              <a:t> elementine dikkat edelim. </a:t>
            </a:r>
            <a:r>
              <a:rPr lang="tr-TR" b="1" dirty="0"/>
              <a:t>p</a:t>
            </a:r>
            <a:r>
              <a:rPr lang="tr-TR" dirty="0"/>
              <a:t> bir ebveyndir çünkü altında </a:t>
            </a:r>
            <a:r>
              <a:rPr lang="tr-TR" b="1" dirty="0"/>
              <a:t>em</a:t>
            </a:r>
            <a:r>
              <a:rPr lang="tr-TR" dirty="0"/>
              <a:t> ve </a:t>
            </a:r>
            <a:r>
              <a:rPr lang="tr-TR" b="1" dirty="0"/>
              <a:t>strong</a:t>
            </a:r>
            <a:r>
              <a:rPr lang="tr-TR" dirty="0"/>
              <a:t> elementleri bulunmaktadır. </a:t>
            </a:r>
            <a:r>
              <a:rPr lang="tr-TR" b="1" dirty="0"/>
              <a:t>strong</a:t>
            </a:r>
            <a:r>
              <a:rPr lang="tr-TR" dirty="0"/>
              <a:t> da bir ebeveyndir ki onun altında </a:t>
            </a:r>
            <a:r>
              <a:rPr lang="tr-TR" b="1" dirty="0"/>
              <a:t>a</a:t>
            </a:r>
            <a:r>
              <a:rPr lang="tr-TR" dirty="0"/>
              <a:t> elementi vardır. </a:t>
            </a:r>
            <a:endParaRPr lang="tr-TR" dirty="0" smtClean="0"/>
          </a:p>
          <a:p>
            <a:r>
              <a:rPr lang="tr-TR" dirty="0" smtClean="0"/>
              <a:t>Bir </a:t>
            </a:r>
            <a:r>
              <a:rPr lang="tr-TR" dirty="0"/>
              <a:t>elementin </a:t>
            </a:r>
            <a:r>
              <a:rPr lang="tr-TR" b="1" dirty="0"/>
              <a:t>çocuk element</a:t>
            </a:r>
            <a:r>
              <a:rPr lang="tr-TR" dirty="0"/>
              <a:t> olduğunu anlamak için de üstünde bir elementin olup olmadığına bakarız. Yani yukarıdaki olayın tersi. Buna göre </a:t>
            </a:r>
            <a:r>
              <a:rPr lang="tr-TR" b="1" dirty="0"/>
              <a:t>strong</a:t>
            </a:r>
            <a:r>
              <a:rPr lang="tr-TR" dirty="0"/>
              <a:t> elementi </a:t>
            </a:r>
            <a:r>
              <a:rPr lang="tr-TR" b="1" dirty="0"/>
              <a:t>p</a:t>
            </a:r>
            <a:r>
              <a:rPr lang="tr-TR" dirty="0"/>
              <a:t> elementinin bir çocuğudur.</a:t>
            </a:r>
          </a:p>
          <a:p>
            <a:r>
              <a:rPr lang="tr-TR" dirty="0"/>
              <a:t>Daha karmaşık yapılarda ata</a:t>
            </a:r>
            <a:r>
              <a:rPr lang="tr-TR" i="1" dirty="0"/>
              <a:t>(ancestor)</a:t>
            </a:r>
            <a:r>
              <a:rPr lang="tr-TR" dirty="0"/>
              <a:t> ve torun(</a:t>
            </a:r>
            <a:r>
              <a:rPr lang="tr-TR" i="1" dirty="0"/>
              <a:t>descendant</a:t>
            </a:r>
            <a:r>
              <a:rPr lang="tr-TR" dirty="0"/>
              <a:t>) ilişkisi vardır. Aradaki fark eğer bir element diğer elementin tam olarak bir seviye üstünde ise o </a:t>
            </a:r>
            <a:r>
              <a:rPr lang="tr-TR" b="1" dirty="0"/>
              <a:t>ata</a:t>
            </a:r>
            <a:r>
              <a:rPr lang="tr-TR" dirty="0"/>
              <a:t> diğeride </a:t>
            </a:r>
            <a:r>
              <a:rPr lang="tr-TR" b="1" dirty="0"/>
              <a:t>torun</a:t>
            </a:r>
            <a:r>
              <a:rPr lang="tr-TR" dirty="0"/>
              <a:t> durumundadır. Yukarıdaki şekili incelersek ilk </a:t>
            </a:r>
            <a:r>
              <a:rPr lang="tr-TR" b="1" dirty="0"/>
              <a:t>ul</a:t>
            </a:r>
            <a:r>
              <a:rPr lang="tr-TR" dirty="0"/>
              <a:t> elementinin iki adet </a:t>
            </a:r>
            <a:r>
              <a:rPr lang="tr-TR" b="1" dirty="0"/>
              <a:t>li</a:t>
            </a:r>
            <a:r>
              <a:rPr lang="tr-TR" dirty="0"/>
              <a:t> çocuk elementi bulunmaktadır ve bu iki </a:t>
            </a:r>
            <a:r>
              <a:rPr lang="tr-TR" b="1" dirty="0"/>
              <a:t>li</a:t>
            </a:r>
            <a:r>
              <a:rPr lang="tr-TR" dirty="0"/>
              <a:t> elementinin altındaki tüm elementler ilk </a:t>
            </a:r>
            <a:r>
              <a:rPr lang="tr-TR" b="1" dirty="0"/>
              <a:t>ul</a:t>
            </a:r>
            <a:r>
              <a:rPr lang="tr-TR" dirty="0"/>
              <a:t> elementinin torun elementleridir.</a:t>
            </a:r>
          </a:p>
          <a:p>
            <a:endParaRPr lang="tr-TR" dirty="0"/>
          </a:p>
        </p:txBody>
      </p:sp>
    </p:spTree>
    <p:extLst>
      <p:ext uri="{BB962C8B-B14F-4D97-AF65-F5344CB8AC3E}">
        <p14:creationId xmlns:p14="http://schemas.microsoft.com/office/powerpoint/2010/main" val="302607902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lnSpcReduction="10000"/>
          </a:bodyPr>
          <a:lstStyle/>
          <a:p>
            <a:r>
              <a:rPr lang="tr-TR" b="1" dirty="0"/>
              <a:t>Torun </a:t>
            </a:r>
            <a:r>
              <a:rPr lang="tr-TR" b="1" dirty="0" smtClean="0"/>
              <a:t>Seçicileri </a:t>
            </a:r>
            <a:r>
              <a:rPr lang="tr-TR" b="1" dirty="0"/>
              <a:t>(Descendant Selectors</a:t>
            </a:r>
            <a:r>
              <a:rPr lang="tr-TR" b="1" dirty="0" smtClean="0"/>
              <a:t>)</a:t>
            </a:r>
          </a:p>
          <a:p>
            <a:r>
              <a:rPr lang="tr-TR" dirty="0"/>
              <a:t>Bu modelin avantajlarından birisi Torun Seçicileridir(diğer bir isimleride içiçe seçicilerdir). Torun Seçicilere yapılan tanımlama sadece belitilen elementlere uygulanır bu kuralların haricinde kalanlara ise uygulanmaz. Bir örnek verecek olursak bir </a:t>
            </a:r>
            <a:r>
              <a:rPr lang="tr-TR" b="1" dirty="0"/>
              <a:t>h1</a:t>
            </a:r>
            <a:r>
              <a:rPr lang="tr-TR" dirty="0"/>
              <a:t> elementinin </a:t>
            </a:r>
            <a:r>
              <a:rPr lang="tr-TR" b="1" dirty="0"/>
              <a:t>em</a:t>
            </a:r>
            <a:r>
              <a:rPr lang="tr-TR" dirty="0"/>
              <a:t> torun elementine belirli bir stil uygulamak istesek. Normalde bir sınıf tanımlaması yapılarak her </a:t>
            </a:r>
            <a:r>
              <a:rPr lang="tr-TR" b="1" dirty="0"/>
              <a:t>h1</a:t>
            </a:r>
            <a:r>
              <a:rPr lang="tr-TR" dirty="0"/>
              <a:t> elementi altındaki </a:t>
            </a:r>
            <a:r>
              <a:rPr lang="tr-TR" b="1" dirty="0"/>
              <a:t>em</a:t>
            </a:r>
            <a:r>
              <a:rPr lang="tr-TR" dirty="0"/>
              <a:t> elementini tek tek seçerek bu sınıfı uygulamamız gerekir ki bunun </a:t>
            </a:r>
            <a:r>
              <a:rPr lang="tr-TR" b="1" dirty="0"/>
              <a:t>font</a:t>
            </a:r>
            <a:r>
              <a:rPr lang="tr-TR" dirty="0"/>
              <a:t> etiketi uygulmasından farkı yoktur. Açıkcası bu işlemi yapmak uzun zaman alacaktır. Ancak Torun Seçicisi kullanarak bu işi kolayca yapabilriz. örnek kod yazarsak</a:t>
            </a:r>
            <a:r>
              <a:rPr lang="tr-TR" dirty="0" smtClean="0"/>
              <a:t>:</a:t>
            </a:r>
          </a:p>
          <a:p>
            <a:endParaRPr lang="tr-TR" dirty="0"/>
          </a:p>
        </p:txBody>
      </p:sp>
    </p:spTree>
    <p:extLst>
      <p:ext uri="{BB962C8B-B14F-4D97-AF65-F5344CB8AC3E}">
        <p14:creationId xmlns:p14="http://schemas.microsoft.com/office/powerpoint/2010/main" val="189232624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fontScale="92500" lnSpcReduction="10000"/>
          </a:bodyPr>
          <a:lstStyle/>
          <a:p>
            <a:pPr marL="0" indent="0">
              <a:buNone/>
            </a:pPr>
            <a:r>
              <a:rPr lang="tr-TR" dirty="0">
                <a:solidFill>
                  <a:schemeClr val="bg2">
                    <a:lumMod val="50000"/>
                  </a:schemeClr>
                </a:solidFill>
              </a:rPr>
              <a:t>h1 em {</a:t>
            </a:r>
          </a:p>
          <a:p>
            <a:pPr marL="0" indent="0">
              <a:buNone/>
            </a:pPr>
            <a:r>
              <a:rPr lang="tr-TR" dirty="0">
                <a:solidFill>
                  <a:schemeClr val="bg2">
                    <a:lumMod val="50000"/>
                  </a:schemeClr>
                </a:solidFill>
              </a:rPr>
              <a:t>color: gray;</a:t>
            </a:r>
          </a:p>
          <a:p>
            <a:pPr marL="0" indent="0">
              <a:buNone/>
            </a:pPr>
            <a:r>
              <a:rPr lang="tr-TR" dirty="0">
                <a:solidFill>
                  <a:schemeClr val="bg2">
                    <a:lumMod val="50000"/>
                  </a:schemeClr>
                </a:solidFill>
              </a:rPr>
              <a:t>}</a:t>
            </a:r>
          </a:p>
          <a:p>
            <a:r>
              <a:rPr lang="tr-TR" dirty="0"/>
              <a:t>Bu kod dökümandaki atası </a:t>
            </a:r>
            <a:r>
              <a:rPr lang="tr-TR" b="1" dirty="0"/>
              <a:t>h1</a:t>
            </a:r>
            <a:r>
              <a:rPr lang="tr-TR" dirty="0"/>
              <a:t> olan tüm </a:t>
            </a:r>
            <a:r>
              <a:rPr lang="tr-TR" b="1" dirty="0"/>
              <a:t>em</a:t>
            </a:r>
            <a:r>
              <a:rPr lang="tr-TR" dirty="0"/>
              <a:t> elementlerini gri yapacaktır. Diğer </a:t>
            </a:r>
            <a:r>
              <a:rPr lang="tr-TR" b="1" dirty="0"/>
              <a:t>em</a:t>
            </a:r>
            <a:r>
              <a:rPr lang="tr-TR" dirty="0"/>
              <a:t>‘ler ise bu kuralı uygulamayacaktır.</a:t>
            </a:r>
          </a:p>
          <a:p>
            <a:r>
              <a:rPr lang="tr-TR" dirty="0"/>
              <a:t>Torun Seçicilerde, seçici kısmı birbirinden bir boşlukla ayrılmış iki veya daha fazla seçiciden oluşur. Aradaki boşluk bağlayıcı özellik taşır.</a:t>
            </a:r>
          </a:p>
          <a:p>
            <a:r>
              <a:rPr lang="tr-TR" dirty="0"/>
              <a:t>Sadece iki elementle sınırlı değiliz, sınırsız element tanımlayabiliriz.</a:t>
            </a:r>
          </a:p>
          <a:p>
            <a:pPr marL="0" indent="0">
              <a:buNone/>
            </a:pPr>
            <a:r>
              <a:rPr lang="tr-TR" dirty="0">
                <a:solidFill>
                  <a:schemeClr val="bg2">
                    <a:lumMod val="50000"/>
                  </a:schemeClr>
                </a:solidFill>
              </a:rPr>
              <a:t>ul ol ul em {</a:t>
            </a:r>
          </a:p>
          <a:p>
            <a:pPr marL="0" indent="0">
              <a:buNone/>
            </a:pPr>
            <a:r>
              <a:rPr lang="tr-TR" dirty="0">
                <a:solidFill>
                  <a:schemeClr val="bg2">
                    <a:lumMod val="50000"/>
                  </a:schemeClr>
                </a:solidFill>
              </a:rPr>
              <a:t>color: gray;</a:t>
            </a:r>
          </a:p>
          <a:p>
            <a:pPr marL="0" indent="0">
              <a:buNone/>
            </a:pPr>
            <a:r>
              <a:rPr lang="tr-TR" dirty="0">
                <a:solidFill>
                  <a:schemeClr val="bg2">
                    <a:lumMod val="50000"/>
                  </a:schemeClr>
                </a:solidFill>
              </a:rPr>
              <a:t>}</a:t>
            </a:r>
          </a:p>
          <a:p>
            <a:endParaRPr lang="tr-TR" dirty="0"/>
          </a:p>
        </p:txBody>
      </p:sp>
    </p:spTree>
    <p:extLst>
      <p:ext uri="{BB962C8B-B14F-4D97-AF65-F5344CB8AC3E}">
        <p14:creationId xmlns:p14="http://schemas.microsoft.com/office/powerpoint/2010/main" val="64885099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lstStyle/>
          <a:p>
            <a:r>
              <a:rPr lang="tr-TR" dirty="0"/>
              <a:t>Torun Seçiciler çok kuvvetli olabilirler. Onlar (X)HTML ile yapılmasının imkanı olmayan işler yaparlar. Örnek bir dökümanda iki adet alan oluşturduğumuzu düşünün birinci alanın ardalanı(background) mavi, ikinci alanın ardaalanının beyaz olduğunu düşünün ve her iki alanın içinde de linkler olduğunu farz edelim. Tüm linkleri mavi olarak atamamız mümkün olmayacaktır çünkü ilk alanın ardaalanı mavi olduğu için linkler görünmeyecektir.</a:t>
            </a:r>
          </a:p>
          <a:p>
            <a:r>
              <a:rPr lang="tr-TR" dirty="0"/>
              <a:t>Çözüm Torun Seçicilerindedir; ilk alan içindeki linklere farklı renk diğerlerine farklı renk tanımlaması yaparak bu işi halledebiliriz.</a:t>
            </a:r>
          </a:p>
          <a:p>
            <a:endParaRPr lang="tr-TR" dirty="0"/>
          </a:p>
        </p:txBody>
      </p:sp>
    </p:spTree>
    <p:extLst>
      <p:ext uri="{BB962C8B-B14F-4D97-AF65-F5344CB8AC3E}">
        <p14:creationId xmlns:p14="http://schemas.microsoft.com/office/powerpoint/2010/main" val="3250707609"/>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lnSpcReduction="10000"/>
          </a:bodyPr>
          <a:lstStyle/>
          <a:p>
            <a:pPr marL="0" indent="0">
              <a:buNone/>
            </a:pPr>
            <a:r>
              <a:rPr lang="tr-TR" dirty="0">
                <a:solidFill>
                  <a:schemeClr val="bg2">
                    <a:lumMod val="50000"/>
                  </a:schemeClr>
                </a:solidFill>
              </a:rPr>
              <a:t>td.sidebar {</a:t>
            </a:r>
          </a:p>
          <a:p>
            <a:pPr marL="0" indent="0">
              <a:buNone/>
            </a:pPr>
            <a:r>
              <a:rPr lang="tr-TR" dirty="0">
                <a:solidFill>
                  <a:schemeClr val="bg2">
                    <a:lumMod val="50000"/>
                  </a:schemeClr>
                </a:solidFill>
              </a:rPr>
              <a:t>background: blue;</a:t>
            </a:r>
          </a:p>
          <a:p>
            <a:pPr marL="0" indent="0">
              <a:buNone/>
            </a:pPr>
            <a:r>
              <a:rPr lang="tr-TR" dirty="0">
                <a:solidFill>
                  <a:schemeClr val="bg2">
                    <a:lumMod val="50000"/>
                  </a:schemeClr>
                </a:solidFill>
              </a:rPr>
              <a:t>}</a:t>
            </a:r>
          </a:p>
          <a:p>
            <a:pPr marL="0" indent="0">
              <a:buNone/>
            </a:pPr>
            <a:r>
              <a:rPr lang="tr-TR" dirty="0">
                <a:solidFill>
                  <a:schemeClr val="bg2">
                    <a:lumMod val="50000"/>
                  </a:schemeClr>
                </a:solidFill>
              </a:rPr>
              <a:t>td.main {</a:t>
            </a:r>
          </a:p>
          <a:p>
            <a:pPr marL="0" indent="0">
              <a:buNone/>
            </a:pPr>
            <a:r>
              <a:rPr lang="tr-TR" dirty="0">
                <a:solidFill>
                  <a:schemeClr val="bg2">
                    <a:lumMod val="50000"/>
                  </a:schemeClr>
                </a:solidFill>
              </a:rPr>
              <a:t>background: white;</a:t>
            </a:r>
          </a:p>
          <a:p>
            <a:pPr marL="0" indent="0">
              <a:buNone/>
            </a:pPr>
            <a:r>
              <a:rPr lang="tr-TR" dirty="0">
                <a:solidFill>
                  <a:schemeClr val="bg2">
                    <a:lumMod val="50000"/>
                  </a:schemeClr>
                </a:solidFill>
              </a:rPr>
              <a:t>}</a:t>
            </a:r>
          </a:p>
          <a:p>
            <a:pPr marL="0" indent="0">
              <a:buNone/>
            </a:pPr>
            <a:r>
              <a:rPr lang="tr-TR" dirty="0">
                <a:solidFill>
                  <a:schemeClr val="bg2">
                    <a:lumMod val="50000"/>
                  </a:schemeClr>
                </a:solidFill>
              </a:rPr>
              <a:t>td.sidebar a:link {</a:t>
            </a:r>
          </a:p>
          <a:p>
            <a:pPr marL="0" indent="0">
              <a:buNone/>
            </a:pPr>
            <a:r>
              <a:rPr lang="tr-TR" dirty="0">
                <a:solidFill>
                  <a:schemeClr val="bg2">
                    <a:lumMod val="50000"/>
                  </a:schemeClr>
                </a:solidFill>
              </a:rPr>
              <a:t>color: white;</a:t>
            </a:r>
          </a:p>
          <a:p>
            <a:pPr marL="0" indent="0">
              <a:buNone/>
            </a:pPr>
            <a:r>
              <a:rPr lang="tr-TR" dirty="0">
                <a:solidFill>
                  <a:schemeClr val="bg2">
                    <a:lumMod val="50000"/>
                  </a:schemeClr>
                </a:solidFill>
              </a:rPr>
              <a:t>}</a:t>
            </a:r>
          </a:p>
          <a:p>
            <a:pPr marL="0" indent="0">
              <a:buNone/>
            </a:pPr>
            <a:r>
              <a:rPr lang="tr-TR" dirty="0">
                <a:solidFill>
                  <a:schemeClr val="bg2">
                    <a:lumMod val="50000"/>
                  </a:schemeClr>
                </a:solidFill>
              </a:rPr>
              <a:t>td.main a:link {</a:t>
            </a:r>
          </a:p>
          <a:p>
            <a:pPr marL="0" indent="0">
              <a:buNone/>
            </a:pPr>
            <a:r>
              <a:rPr lang="tr-TR" dirty="0">
                <a:solidFill>
                  <a:schemeClr val="bg2">
                    <a:lumMod val="50000"/>
                  </a:schemeClr>
                </a:solidFill>
              </a:rPr>
              <a:t>color: blue;</a:t>
            </a:r>
          </a:p>
          <a:p>
            <a:pPr marL="0" indent="0">
              <a:buNone/>
            </a:pPr>
            <a:r>
              <a:rPr lang="tr-TR" dirty="0">
                <a:solidFill>
                  <a:schemeClr val="bg2">
                    <a:lumMod val="50000"/>
                  </a:schemeClr>
                </a:solidFill>
              </a:rPr>
              <a:t>}</a:t>
            </a:r>
          </a:p>
          <a:p>
            <a:endParaRPr lang="tr-TR" dirty="0"/>
          </a:p>
        </p:txBody>
      </p:sp>
    </p:spTree>
    <p:extLst>
      <p:ext uri="{BB962C8B-B14F-4D97-AF65-F5344CB8AC3E}">
        <p14:creationId xmlns:p14="http://schemas.microsoft.com/office/powerpoint/2010/main" val="116246375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lstStyle/>
          <a:p>
            <a:r>
              <a:rPr lang="tr-TR" dirty="0"/>
              <a:t>Bir örnek daha verelim. </a:t>
            </a:r>
            <a:r>
              <a:rPr lang="tr-TR" b="1" dirty="0"/>
              <a:t>blockquote</a:t>
            </a:r>
            <a:r>
              <a:rPr lang="tr-TR" dirty="0"/>
              <a:t> ve </a:t>
            </a:r>
            <a:r>
              <a:rPr lang="tr-TR" b="1" dirty="0"/>
              <a:t>p</a:t>
            </a:r>
            <a:r>
              <a:rPr lang="tr-TR" dirty="0"/>
              <a:t> elementleri içindeki </a:t>
            </a:r>
            <a:r>
              <a:rPr lang="tr-TR" b="1" dirty="0"/>
              <a:t>b</a:t>
            </a:r>
            <a:r>
              <a:rPr lang="tr-TR" dirty="0"/>
              <a:t> elementi ile </a:t>
            </a:r>
            <a:r>
              <a:rPr lang="tr-TR" b="1" dirty="0"/>
              <a:t>blockquote</a:t>
            </a:r>
            <a:r>
              <a:rPr lang="tr-TR" dirty="0"/>
              <a:t> içinde ve normal paragraf içinde geçen </a:t>
            </a:r>
            <a:r>
              <a:rPr lang="tr-TR" b="1" dirty="0"/>
              <a:t>b</a:t>
            </a:r>
            <a:r>
              <a:rPr lang="tr-TR" dirty="0"/>
              <a:t> elementlerine özel bir atama yapmak istiyoruz bunun için kod yazarsak</a:t>
            </a:r>
            <a:r>
              <a:rPr lang="tr-TR" dirty="0" smtClean="0"/>
              <a:t>:</a:t>
            </a:r>
          </a:p>
          <a:p>
            <a:endParaRPr lang="tr-TR" dirty="0"/>
          </a:p>
          <a:p>
            <a:pPr marL="0" indent="0">
              <a:buNone/>
            </a:pPr>
            <a:r>
              <a:rPr lang="tr-TR" dirty="0">
                <a:solidFill>
                  <a:schemeClr val="bg2">
                    <a:lumMod val="50000"/>
                  </a:schemeClr>
                </a:solidFill>
              </a:rPr>
              <a:t>blockquote b, p b {</a:t>
            </a:r>
          </a:p>
          <a:p>
            <a:pPr marL="0" indent="0">
              <a:buNone/>
            </a:pPr>
            <a:r>
              <a:rPr lang="tr-TR" dirty="0">
                <a:solidFill>
                  <a:schemeClr val="bg2">
                    <a:lumMod val="50000"/>
                  </a:schemeClr>
                </a:solidFill>
              </a:rPr>
              <a:t>color: gray;</a:t>
            </a:r>
          </a:p>
          <a:p>
            <a:pPr marL="0" indent="0">
              <a:buNone/>
            </a:pPr>
            <a:r>
              <a:rPr lang="tr-TR" dirty="0">
                <a:solidFill>
                  <a:schemeClr val="bg2">
                    <a:lumMod val="50000"/>
                  </a:schemeClr>
                </a:solidFill>
              </a:rPr>
              <a:t>}</a:t>
            </a:r>
          </a:p>
          <a:p>
            <a:r>
              <a:rPr lang="tr-TR" dirty="0"/>
              <a:t>Koda dikkat edersek her iki atamayı ayrı ayrı yapmak yerine araya bir virgül koyarak birlikte yaptığımızı görürsünüz.</a:t>
            </a:r>
          </a:p>
        </p:txBody>
      </p:sp>
    </p:spTree>
    <p:extLst>
      <p:ext uri="{BB962C8B-B14F-4D97-AF65-F5344CB8AC3E}">
        <p14:creationId xmlns:p14="http://schemas.microsoft.com/office/powerpoint/2010/main" val="145816526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a:bodyPr>
          <a:lstStyle/>
          <a:p>
            <a:r>
              <a:rPr lang="tr-TR" dirty="0" smtClean="0"/>
              <a:t>CSS kullanımının bir çok bakından avantajları bulunmaktadır. Belli başlı avantajlarını sıralarsak:</a:t>
            </a:r>
          </a:p>
          <a:p>
            <a:endParaRPr lang="tr-TR" b="1" dirty="0" smtClean="0"/>
          </a:p>
          <a:p>
            <a:r>
              <a:rPr lang="tr-TR" b="1" dirty="0" smtClean="0"/>
              <a:t>1. Görünüm Avantajları</a:t>
            </a:r>
          </a:p>
          <a:p>
            <a:r>
              <a:rPr lang="tr-TR" dirty="0" smtClean="0"/>
              <a:t>CSS HTML’e göre bir çok stil özelliğine sahiptir. CSS’in sayfa içeriği öğelerinin sayfa görünümü öğelerinden ayrılması için geliştirildiğini düşünürsek avantajı baştan anlaşılmış olur.</a:t>
            </a:r>
          </a:p>
          <a:p>
            <a:endParaRPr lang="tr-TR" dirty="0" smtClean="0"/>
          </a:p>
          <a:p>
            <a:pPr marL="0" indent="0">
              <a:buNone/>
            </a:pPr>
            <a:r>
              <a:rPr lang="tr-TR" dirty="0" smtClean="0">
                <a:solidFill>
                  <a:schemeClr val="bg2">
                    <a:lumMod val="50000"/>
                  </a:schemeClr>
                </a:solidFill>
              </a:rPr>
              <a:t>&lt;h1&gt;CSS'e Giriş&lt;/h1&gt;</a:t>
            </a:r>
          </a:p>
          <a:p>
            <a:endParaRPr lang="tr-TR" dirty="0"/>
          </a:p>
        </p:txBody>
      </p:sp>
    </p:spTree>
    <p:extLst>
      <p:ext uri="{BB962C8B-B14F-4D97-AF65-F5344CB8AC3E}">
        <p14:creationId xmlns:p14="http://schemas.microsoft.com/office/powerpoint/2010/main" val="319801129"/>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fontScale="85000" lnSpcReduction="20000"/>
          </a:bodyPr>
          <a:lstStyle/>
          <a:p>
            <a:r>
              <a:rPr lang="tr-TR" b="1" dirty="0"/>
              <a:t>Çocuk Seçicileri</a:t>
            </a:r>
          </a:p>
          <a:p>
            <a:r>
              <a:rPr lang="tr-TR" dirty="0"/>
              <a:t>Bazı durumlarda keyfi olarak bir torun seçicisi kullanmaktansa daha ayrıntılı bir ayrım yapmak isteyebiliriz. Örneğin bir </a:t>
            </a:r>
            <a:r>
              <a:rPr lang="tr-TR" b="1" dirty="0"/>
              <a:t>h1</a:t>
            </a:r>
            <a:r>
              <a:rPr lang="tr-TR" dirty="0"/>
              <a:t> elementinin altındaki</a:t>
            </a:r>
            <a:r>
              <a:rPr lang="tr-TR" b="1" dirty="0"/>
              <a:t> strong</a:t>
            </a:r>
            <a:r>
              <a:rPr lang="tr-TR" dirty="0"/>
              <a:t> elementlerinden </a:t>
            </a:r>
            <a:r>
              <a:rPr lang="tr-TR" b="1" dirty="0"/>
              <a:t>sadece</a:t>
            </a:r>
            <a:r>
              <a:rPr lang="tr-TR" dirty="0"/>
              <a:t> Çocuk Elementi için tanımlamalar yapmak istersek (torun elementleri hariç), Bunun için çocuk bağlayıcısını kullanırız ( &gt; ) büyüktür işareti</a:t>
            </a:r>
          </a:p>
          <a:p>
            <a:pPr marL="0" indent="0">
              <a:buNone/>
            </a:pPr>
            <a:r>
              <a:rPr lang="tr-TR" dirty="0">
                <a:solidFill>
                  <a:schemeClr val="bg2">
                    <a:lumMod val="50000"/>
                  </a:schemeClr>
                </a:solidFill>
              </a:rPr>
              <a:t>h1 &gt; strong {</a:t>
            </a:r>
          </a:p>
          <a:p>
            <a:pPr marL="0" indent="0">
              <a:buNone/>
            </a:pPr>
            <a:r>
              <a:rPr lang="tr-TR" dirty="0">
                <a:solidFill>
                  <a:schemeClr val="bg2">
                    <a:lumMod val="50000"/>
                  </a:schemeClr>
                </a:solidFill>
              </a:rPr>
              <a:t>color: red;</a:t>
            </a:r>
          </a:p>
          <a:p>
            <a:pPr marL="0" indent="0">
              <a:buNone/>
            </a:pPr>
            <a:r>
              <a:rPr lang="tr-TR" dirty="0" smtClean="0">
                <a:solidFill>
                  <a:schemeClr val="bg2">
                    <a:lumMod val="50000"/>
                  </a:schemeClr>
                </a:solidFill>
              </a:rPr>
              <a:t>}</a:t>
            </a:r>
          </a:p>
          <a:p>
            <a:pPr marL="0" indent="0">
              <a:buNone/>
            </a:pPr>
            <a:endParaRPr lang="tr-TR" dirty="0">
              <a:solidFill>
                <a:schemeClr val="bg2">
                  <a:lumMod val="50000"/>
                </a:schemeClr>
              </a:solidFill>
            </a:endParaRPr>
          </a:p>
          <a:p>
            <a:pPr marL="0" indent="0">
              <a:buNone/>
            </a:pPr>
            <a:r>
              <a:rPr lang="tr-TR" dirty="0">
                <a:solidFill>
                  <a:schemeClr val="bg2">
                    <a:lumMod val="50000"/>
                  </a:schemeClr>
                </a:solidFill>
              </a:rPr>
              <a:t>&lt;h1&gt;Bu &lt;strong&gt;koda&lt;/strong&gt; uygulanacaktır.&lt;/h1&gt;</a:t>
            </a:r>
          </a:p>
          <a:p>
            <a:pPr marL="0" indent="0">
              <a:buNone/>
            </a:pPr>
            <a:r>
              <a:rPr lang="tr-TR" dirty="0">
                <a:solidFill>
                  <a:schemeClr val="bg2">
                    <a:lumMod val="50000"/>
                  </a:schemeClr>
                </a:solidFill>
              </a:rPr>
              <a:t>&lt;h1&gt;Bu &lt;em&gt;koddaki &lt;strong&gt; bu kısım &lt;/strong&gt;&lt;/em&gt; uygulama dışıdır..&lt;/h1</a:t>
            </a:r>
            <a:r>
              <a:rPr lang="tr-TR" dirty="0" smtClean="0">
                <a:solidFill>
                  <a:schemeClr val="bg2">
                    <a:lumMod val="50000"/>
                  </a:schemeClr>
                </a:solidFill>
              </a:rPr>
              <a:t>&gt;</a:t>
            </a:r>
          </a:p>
          <a:p>
            <a:pPr marL="0" indent="0">
              <a:buNone/>
            </a:pPr>
            <a:endParaRPr lang="tr-TR" dirty="0">
              <a:solidFill>
                <a:schemeClr val="bg2">
                  <a:lumMod val="50000"/>
                </a:schemeClr>
              </a:solidFill>
            </a:endParaRPr>
          </a:p>
          <a:p>
            <a:pPr marL="0" indent="0">
              <a:buNone/>
            </a:pPr>
            <a:r>
              <a:rPr lang="tr-TR" dirty="0"/>
              <a:t>Yukardaki durumda sadece ilk </a:t>
            </a:r>
            <a:r>
              <a:rPr lang="tr-TR" b="1" dirty="0"/>
              <a:t>strong</a:t>
            </a:r>
            <a:r>
              <a:rPr lang="tr-TR" dirty="0"/>
              <a:t> elementi için tanımlama gerçekleşecektir ikincisi için herhangi bir stil tanımı uygulanmayacaktır.</a:t>
            </a:r>
            <a:endParaRPr lang="tr-TR" dirty="0">
              <a:solidFill>
                <a:schemeClr val="bg2">
                  <a:lumMod val="50000"/>
                </a:schemeClr>
              </a:solidFill>
            </a:endParaRPr>
          </a:p>
          <a:p>
            <a:pPr marL="0" indent="0">
              <a:buNone/>
            </a:pPr>
            <a:endParaRPr lang="tr-TR" dirty="0">
              <a:solidFill>
                <a:schemeClr val="bg2">
                  <a:lumMod val="50000"/>
                </a:schemeClr>
              </a:solidFill>
            </a:endParaRPr>
          </a:p>
          <a:p>
            <a:endParaRPr lang="tr-TR" dirty="0"/>
          </a:p>
        </p:txBody>
      </p:sp>
    </p:spTree>
    <p:extLst>
      <p:ext uri="{BB962C8B-B14F-4D97-AF65-F5344CB8AC3E}">
        <p14:creationId xmlns:p14="http://schemas.microsoft.com/office/powerpoint/2010/main" val="248331707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lstStyle/>
          <a:p>
            <a:r>
              <a:rPr lang="tr-TR" dirty="0" smtClean="0"/>
              <a:t>HTML’de bu elementi(h1) kalın,altı çizili, ardalanı kırmızı olarak atama gibi çeşitli stiller verbiliriz ancak bunlar içinde ayrı HTML elementleri kullanmak zorundayız (örn:strong, gibi), ancak CSS de bunu tek bir elementle yapabiliriz ve ayrıca daha fazla stil özellikleride atayabiliriz.(örn: kenarlık, rollover vs stillerini ekleyebiliriz.)</a:t>
            </a:r>
            <a:endParaRPr lang="tr-TR" dirty="0"/>
          </a:p>
        </p:txBody>
      </p:sp>
    </p:spTree>
    <p:extLst>
      <p:ext uri="{BB962C8B-B14F-4D97-AF65-F5344CB8AC3E}">
        <p14:creationId xmlns:p14="http://schemas.microsoft.com/office/powerpoint/2010/main" val="16695662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a:bodyPr>
          <a:lstStyle/>
          <a:p>
            <a:pPr marL="0" indent="0">
              <a:buNone/>
            </a:pPr>
            <a:r>
              <a:rPr lang="tr-TR" dirty="0" smtClean="0">
                <a:solidFill>
                  <a:schemeClr val="bg2">
                    <a:lumMod val="50000"/>
                  </a:schemeClr>
                </a:solidFill>
              </a:rPr>
              <a:t>h1 {</a:t>
            </a:r>
          </a:p>
          <a:p>
            <a:pPr marL="0" indent="0">
              <a:buNone/>
            </a:pPr>
            <a:r>
              <a:rPr lang="tr-TR" dirty="0" smtClean="0">
                <a:solidFill>
                  <a:schemeClr val="bg2">
                    <a:lumMod val="50000"/>
                  </a:schemeClr>
                </a:solidFill>
              </a:rPr>
              <a:t>color: white; </a:t>
            </a:r>
          </a:p>
          <a:p>
            <a:pPr marL="0" indent="0">
              <a:buNone/>
            </a:pPr>
            <a:r>
              <a:rPr lang="tr-TR" dirty="0" smtClean="0">
                <a:solidFill>
                  <a:schemeClr val="bg2">
                    <a:lumMod val="50000"/>
                  </a:schemeClr>
                </a:solidFill>
              </a:rPr>
              <a:t>font: italic 11px Arial, serif; </a:t>
            </a:r>
          </a:p>
          <a:p>
            <a:pPr marL="0" indent="0">
              <a:buNone/>
            </a:pPr>
            <a:r>
              <a:rPr lang="tr-TR" dirty="0" smtClean="0">
                <a:solidFill>
                  <a:schemeClr val="bg2">
                    <a:lumMod val="50000"/>
                  </a:schemeClr>
                </a:solidFill>
              </a:rPr>
              <a:t>text-decoration: underline; </a:t>
            </a:r>
          </a:p>
          <a:p>
            <a:pPr marL="0" indent="0">
              <a:buNone/>
            </a:pPr>
            <a:r>
              <a:rPr lang="tr-TR" dirty="0" smtClean="0">
                <a:solidFill>
                  <a:schemeClr val="bg2">
                    <a:lumMod val="50000"/>
                  </a:schemeClr>
                </a:solidFill>
              </a:rPr>
              <a:t>background: yellow url(titlebg.gif) repeat-x; </a:t>
            </a:r>
          </a:p>
          <a:p>
            <a:pPr marL="0" indent="0">
              <a:buNone/>
            </a:pPr>
            <a:r>
              <a:rPr lang="tr-TR" dirty="0" smtClean="0">
                <a:solidFill>
                  <a:schemeClr val="bg2">
                    <a:lumMod val="50000"/>
                  </a:schemeClr>
                </a:solidFill>
              </a:rPr>
              <a:t>border: 1px solid red; </a:t>
            </a:r>
          </a:p>
          <a:p>
            <a:pPr marL="0" indent="0">
              <a:buNone/>
            </a:pPr>
            <a:r>
              <a:rPr lang="tr-TR" dirty="0" smtClean="0">
                <a:solidFill>
                  <a:schemeClr val="bg2">
                    <a:lumMod val="50000"/>
                  </a:schemeClr>
                </a:solidFill>
              </a:rPr>
              <a:t>margin-bottom: 0; </a:t>
            </a:r>
          </a:p>
          <a:p>
            <a:pPr marL="0" indent="0">
              <a:buNone/>
            </a:pPr>
            <a:r>
              <a:rPr lang="tr-TR" dirty="0" smtClean="0">
                <a:solidFill>
                  <a:schemeClr val="bg2">
                    <a:lumMod val="50000"/>
                  </a:schemeClr>
                </a:solidFill>
              </a:rPr>
              <a:t>padding: 5px;</a:t>
            </a:r>
          </a:p>
          <a:p>
            <a:pPr marL="0" indent="0">
              <a:buNone/>
            </a:pPr>
            <a:r>
              <a:rPr lang="tr-TR" dirty="0" smtClean="0">
                <a:solidFill>
                  <a:schemeClr val="bg2">
                    <a:lumMod val="50000"/>
                  </a:schemeClr>
                </a:solidFill>
              </a:rPr>
              <a:t>}</a:t>
            </a:r>
          </a:p>
          <a:p>
            <a:endParaRPr lang="tr-TR" dirty="0"/>
          </a:p>
        </p:txBody>
      </p:sp>
    </p:spTree>
    <p:extLst>
      <p:ext uri="{BB962C8B-B14F-4D97-AF65-F5344CB8AC3E}">
        <p14:creationId xmlns:p14="http://schemas.microsoft.com/office/powerpoint/2010/main" val="25021909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lstStyle/>
          <a:p>
            <a:r>
              <a:rPr lang="tr-TR" b="1" dirty="0" smtClean="0"/>
              <a:t>2. Kullanım Kolaylığı</a:t>
            </a:r>
          </a:p>
          <a:p>
            <a:r>
              <a:rPr lang="tr-TR" dirty="0" smtClean="0"/>
              <a:t>HTML’de her elmente artı özellikler eklemek için başka bir element ve özellik eklmemiz gerekiyor ve bu işlemi geniş çaplı bir sitede yaptımızı düşünütseniz çok büyük zaman kaybı ve uğraş gerektiğini göreceksiniz.</a:t>
            </a:r>
          </a:p>
          <a:p>
            <a:endParaRPr lang="tr-TR" dirty="0"/>
          </a:p>
          <a:p>
            <a:pPr marL="0" indent="0">
              <a:buNone/>
            </a:pPr>
            <a:r>
              <a:rPr lang="en-US" dirty="0" smtClean="0">
                <a:solidFill>
                  <a:schemeClr val="bg2">
                    <a:lumMod val="50000"/>
                  </a:schemeClr>
                </a:solidFill>
              </a:rPr>
              <a:t>&lt;h1&gt;&lt;font color="blue"&gt;</a:t>
            </a:r>
            <a:r>
              <a:rPr lang="en-US" dirty="0" err="1" smtClean="0">
                <a:solidFill>
                  <a:schemeClr val="bg2">
                    <a:lumMod val="50000"/>
                  </a:schemeClr>
                </a:solidFill>
              </a:rPr>
              <a:t>Başlık</a:t>
            </a:r>
            <a:r>
              <a:rPr lang="en-US" dirty="0" smtClean="0">
                <a:solidFill>
                  <a:schemeClr val="bg2">
                    <a:lumMod val="50000"/>
                  </a:schemeClr>
                </a:solidFill>
              </a:rPr>
              <a:t>&lt;/font&gt;&lt;/h1&gt;</a:t>
            </a:r>
          </a:p>
          <a:p>
            <a:endParaRPr lang="tr-TR" dirty="0" smtClean="0"/>
          </a:p>
          <a:p>
            <a:endParaRPr lang="tr-TR" dirty="0"/>
          </a:p>
        </p:txBody>
      </p:sp>
    </p:spTree>
    <p:extLst>
      <p:ext uri="{BB962C8B-B14F-4D97-AF65-F5344CB8AC3E}">
        <p14:creationId xmlns:p14="http://schemas.microsoft.com/office/powerpoint/2010/main" val="356497712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a:bodyPr>
          <a:lstStyle/>
          <a:p>
            <a:r>
              <a:rPr lang="tr-TR" dirty="0" smtClean="0"/>
              <a:t>Bunun gibi onlarca veya yüzlerce başlığınız olduğunu düşünün, gerçekten çok zor. CSS’de aynı işlem için</a:t>
            </a:r>
          </a:p>
          <a:p>
            <a:endParaRPr lang="tr-TR" dirty="0"/>
          </a:p>
          <a:p>
            <a:pPr marL="0" indent="0">
              <a:buNone/>
            </a:pPr>
            <a:r>
              <a:rPr lang="tr-TR" dirty="0" smtClean="0">
                <a:solidFill>
                  <a:schemeClr val="bg2">
                    <a:lumMod val="50000"/>
                  </a:schemeClr>
                </a:solidFill>
              </a:rPr>
              <a:t>h1 {color: blue;}</a:t>
            </a:r>
          </a:p>
          <a:p>
            <a:endParaRPr lang="tr-TR" dirty="0" smtClean="0"/>
          </a:p>
          <a:p>
            <a:r>
              <a:rPr lang="tr-TR" dirty="0" smtClean="0"/>
              <a:t>hatta daha sonra bu elementin özelliklerinde değişiklik yapmamızda kolay olacaktır. Hatta bu işlemi sadece bu etiket için değil diğer etiketlerede uygulayabiliriz</a:t>
            </a:r>
          </a:p>
          <a:p>
            <a:endParaRPr lang="tr-TR" dirty="0"/>
          </a:p>
          <a:p>
            <a:pPr marL="0" indent="0">
              <a:buNone/>
            </a:pPr>
            <a:r>
              <a:rPr lang="tr-TR" dirty="0" smtClean="0">
                <a:solidFill>
                  <a:schemeClr val="bg2">
                    <a:lumMod val="50000"/>
                  </a:schemeClr>
                </a:solidFill>
              </a:rPr>
              <a:t>h1, h2 {color: blue;}</a:t>
            </a:r>
          </a:p>
          <a:p>
            <a:endParaRPr lang="tr-TR" dirty="0"/>
          </a:p>
        </p:txBody>
      </p:sp>
    </p:spTree>
    <p:extLst>
      <p:ext uri="{BB962C8B-B14F-4D97-AF65-F5344CB8AC3E}">
        <p14:creationId xmlns:p14="http://schemas.microsoft.com/office/powerpoint/2010/main" val="31767715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tr-TR"/>
          </a:p>
        </p:txBody>
      </p:sp>
      <p:sp>
        <p:nvSpPr>
          <p:cNvPr id="3" name="Content Placeholder 2"/>
          <p:cNvSpPr>
            <a:spLocks noGrp="1"/>
          </p:cNvSpPr>
          <p:nvPr>
            <p:ph idx="1"/>
          </p:nvPr>
        </p:nvSpPr>
        <p:spPr/>
        <p:txBody>
          <a:bodyPr>
            <a:normAutofit/>
          </a:bodyPr>
          <a:lstStyle/>
          <a:p>
            <a:r>
              <a:rPr lang="tr-TR" b="1" dirty="0" smtClean="0"/>
              <a:t>3. Tasarım Tutarlılığı</a:t>
            </a:r>
          </a:p>
          <a:p>
            <a:pPr marL="0" indent="0">
              <a:buNone/>
            </a:pPr>
            <a:r>
              <a:rPr lang="tr-TR" dirty="0" smtClean="0"/>
              <a:t>Tek CSS dosyası ile tüm sitenizi yönetebilirsiniz bu ayrıca sitenize tutarlılık kazandıracaktır. Tüm sayfalarınıza aynı stil elementlerini ve özelliklerini atayarak sayfa tutarlılığını sağlayabilirsiniz. Web sayfanızdaki ilk sayfadan son sayfaya kadar tutarlılığınızı koruyarak ziyaretçinize düzenli bir içerik sunmuş olacak ve sitenizin kendine has özelliklerini ziyaretçiye benimsetmiş olacaksınız. Sayfalar hızlı yüklenecek ve doğru olarak yüklenecektir, çünkü aynı elementleri diğer sayfalarda tekrar yüklemeyecek ve bu ziyaretçiye zaman kazandıracaktır. CSS+XHTML ile HTML göre %50′ye varan performans ve hız artışları olacaktır.</a:t>
            </a:r>
          </a:p>
          <a:p>
            <a:endParaRPr lang="tr-TR" dirty="0"/>
          </a:p>
        </p:txBody>
      </p:sp>
    </p:spTree>
    <p:extLst>
      <p:ext uri="{BB962C8B-B14F-4D97-AF65-F5344CB8AC3E}">
        <p14:creationId xmlns:p14="http://schemas.microsoft.com/office/powerpoint/2010/main" val="143216934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tr-TR" b="1" dirty="0" smtClean="0"/>
              <a:t>CSS’İn YapIsI</a:t>
            </a:r>
            <a:endParaRPr lang="tr-TR" dirty="0"/>
          </a:p>
        </p:txBody>
      </p:sp>
      <p:sp>
        <p:nvSpPr>
          <p:cNvPr id="4" name="Subtitle 3"/>
          <p:cNvSpPr>
            <a:spLocks noGrp="1"/>
          </p:cNvSpPr>
          <p:nvPr>
            <p:ph type="subTitle" idx="1"/>
          </p:nvPr>
        </p:nvSpPr>
        <p:spPr/>
        <p:txBody>
          <a:bodyPr/>
          <a:lstStyle/>
          <a:p>
            <a:endParaRPr lang="tr-TR"/>
          </a:p>
        </p:txBody>
      </p:sp>
    </p:spTree>
    <p:extLst>
      <p:ext uri="{BB962C8B-B14F-4D97-AF65-F5344CB8AC3E}">
        <p14:creationId xmlns:p14="http://schemas.microsoft.com/office/powerpoint/2010/main" val="136466198"/>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larity">
  <a:themeElements>
    <a:clrScheme name="Clarity">
      <a:dk1>
        <a:srgbClr val="292934"/>
      </a:dk1>
      <a:lt1>
        <a:srgbClr val="FFFFFF"/>
      </a:lt1>
      <a:dk2>
        <a:srgbClr val="D2533C"/>
      </a:dk2>
      <a:lt2>
        <a:srgbClr val="F3F2DC"/>
      </a:lt2>
      <a:accent1>
        <a:srgbClr val="93A299"/>
      </a:accent1>
      <a:accent2>
        <a:srgbClr val="AD8F67"/>
      </a:accent2>
      <a:accent3>
        <a:srgbClr val="726056"/>
      </a:accent3>
      <a:accent4>
        <a:srgbClr val="4C5A6A"/>
      </a:accent4>
      <a:accent5>
        <a:srgbClr val="808DA0"/>
      </a:accent5>
      <a:accent6>
        <a:srgbClr val="79463D"/>
      </a:accent6>
      <a:hlink>
        <a:srgbClr val="0000FF"/>
      </a:hlink>
      <a:folHlink>
        <a:srgbClr val="800080"/>
      </a:folHlink>
    </a:clrScheme>
    <a:fontScheme name="Office Classic 2">
      <a:majorFont>
        <a:latin typeface="Arial"/>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Clarity">
      <a:fillStyleLst>
        <a:solidFill>
          <a:schemeClr val="phClr"/>
        </a:solidFill>
        <a:gradFill rotWithShape="1">
          <a:gsLst>
            <a:gs pos="0">
              <a:schemeClr val="phClr">
                <a:tint val="50000"/>
                <a:shade val="86000"/>
                <a:satMod val="140000"/>
              </a:schemeClr>
            </a:gs>
            <a:gs pos="45000">
              <a:schemeClr val="phClr">
                <a:tint val="48000"/>
                <a:satMod val="150000"/>
              </a:schemeClr>
            </a:gs>
            <a:gs pos="100000">
              <a:schemeClr val="phClr">
                <a:tint val="28000"/>
                <a:satMod val="160000"/>
              </a:schemeClr>
            </a:gs>
          </a:gsLst>
          <a:path path="circle">
            <a:fillToRect l="100000" t="100000" r="100000" b="100000"/>
          </a:path>
        </a:gradFill>
        <a:gradFill rotWithShape="1">
          <a:gsLst>
            <a:gs pos="0">
              <a:schemeClr val="phClr">
                <a:shade val="70000"/>
                <a:satMod val="150000"/>
              </a:schemeClr>
            </a:gs>
            <a:gs pos="34000">
              <a:schemeClr val="phClr">
                <a:shade val="70000"/>
                <a:satMod val="140000"/>
              </a:schemeClr>
            </a:gs>
            <a:gs pos="70000">
              <a:schemeClr val="phClr">
                <a:tint val="100000"/>
                <a:shade val="90000"/>
                <a:satMod val="140000"/>
              </a:schemeClr>
            </a:gs>
            <a:gs pos="100000">
              <a:schemeClr val="phClr">
                <a:tint val="100000"/>
                <a:shade val="100000"/>
                <a:satMod val="100000"/>
              </a:schemeClr>
            </a:gs>
          </a:gsLst>
          <a:path path="circle">
            <a:fillToRect l="100000" t="100000" r="100000" b="100000"/>
          </a:path>
        </a:gradFill>
      </a:fillStyleLst>
      <a:lnStyleLst>
        <a:ln w="9525" cap="flat" cmpd="sng" algn="ctr">
          <a:solidFill>
            <a:schemeClr val="phClr"/>
          </a:solidFill>
          <a:prstDash val="solid"/>
        </a:ln>
        <a:ln w="26425" cap="flat" cmpd="sng" algn="ctr">
          <a:solidFill>
            <a:schemeClr val="phClr"/>
          </a:solidFill>
          <a:prstDash val="solid"/>
        </a:ln>
        <a:ln w="4445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38100" dist="25400" dir="2700000" algn="br" rotWithShape="0">
              <a:srgbClr val="000000">
                <a:alpha val="60000"/>
              </a:srgbClr>
            </a:outerShdw>
          </a:effectLst>
          <a:scene3d>
            <a:camera prst="orthographicFront">
              <a:rot lat="0" lon="0" rev="0"/>
            </a:camera>
            <a:lightRig rig="balanced" dir="t">
              <a:rot lat="0" lon="0" rev="5100000"/>
            </a:lightRig>
          </a:scene3d>
          <a:sp3d contourW="6350">
            <a:bevelT w="29210" h="12700"/>
            <a:contourClr>
              <a:schemeClr val="phClr">
                <a:shade val="30000"/>
                <a:satMod val="130000"/>
              </a:schemeClr>
            </a:contourClr>
          </a:sp3d>
        </a:effectStyle>
      </a:effectStyleLst>
      <a:bgFillStyleLst>
        <a:solidFill>
          <a:schemeClr val="phClr"/>
        </a:solidFill>
        <a:gradFill rotWithShape="1">
          <a:gsLst>
            <a:gs pos="0">
              <a:schemeClr val="phClr">
                <a:tint val="85000"/>
                <a:satMod val="180000"/>
              </a:schemeClr>
            </a:gs>
            <a:gs pos="40000">
              <a:schemeClr val="phClr">
                <a:tint val="95000"/>
                <a:shade val="85000"/>
                <a:satMod val="150000"/>
              </a:schemeClr>
            </a:gs>
            <a:gs pos="100000">
              <a:schemeClr val="phClr">
                <a:shade val="45000"/>
                <a:satMod val="200000"/>
              </a:schemeClr>
            </a:gs>
          </a:gsLst>
          <a:lin ang="5400000" scaled="0"/>
        </a:gradFill>
        <a:blipFill rotWithShape="1">
          <a:blip xmlns:r="http://schemas.openxmlformats.org/officeDocument/2006/relationships" r:embed="rId1">
            <a:duotone>
              <a:schemeClr val="phClr">
                <a:shade val="55000"/>
              </a:schemeClr>
              <a:schemeClr val="phClr">
                <a:tint val="97000"/>
                <a:satMod val="95000"/>
              </a:schemeClr>
            </a:duotone>
          </a:blip>
          <a:tile tx="0" ty="0" sx="70000" sy="7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Clarity</Template>
  <TotalTime>49</TotalTime>
  <Words>1857</Words>
  <Application>Microsoft Office PowerPoint</Application>
  <PresentationFormat>On-screen Show (4:3)</PresentationFormat>
  <Paragraphs>174</Paragraphs>
  <Slides>30</Slides>
  <Notes>0</Notes>
  <HiddenSlides>0</HiddenSlides>
  <MMClips>0</MMClips>
  <ScaleCrop>false</ScaleCrop>
  <HeadingPairs>
    <vt:vector size="4" baseType="variant">
      <vt:variant>
        <vt:lpstr>Theme</vt:lpstr>
      </vt:variant>
      <vt:variant>
        <vt:i4>1</vt:i4>
      </vt:variant>
      <vt:variant>
        <vt:lpstr>Slide Titles</vt:lpstr>
      </vt:variant>
      <vt:variant>
        <vt:i4>30</vt:i4>
      </vt:variant>
    </vt:vector>
  </HeadingPairs>
  <TitlesOfParts>
    <vt:vector size="31" baseType="lpstr">
      <vt:lpstr>Clarity</vt:lpstr>
      <vt:lpstr>CSS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CSS’İn YapIsI</vt:lpstr>
      <vt:lpstr>CSS’in Yapısı</vt:lpstr>
      <vt:lpstr>CSS’in Yapısı</vt:lpstr>
      <vt:lpstr>CSS’in Yapısı</vt:lpstr>
      <vt:lpstr>CSS’in Yapısı</vt:lpstr>
      <vt:lpstr>CSS’in Yapısı</vt:lpstr>
      <vt:lpstr>CSS’in Yapısı</vt:lpstr>
      <vt:lpstr>CSS’in Yapısı</vt:lpstr>
      <vt:lpstr>PowerPoint Presentation</vt:lpstr>
      <vt:lpstr>PowerPoint Presentation</vt:lpstr>
      <vt:lpstr>PowerPoint Presentation</vt:lpstr>
      <vt:lpstr>PowerPoint Presentation</vt:lpstr>
      <vt:lpstr>PowerPoint Presentation</vt:lpstr>
      <vt:lpstr>(X)HTML Sayfa Yapısı ve CSS Kullanımı</vt:lpstr>
      <vt:lpstr>(X)HTML Döküman Hiyerarşisi</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CSS</dc:title>
  <dc:creator>Emre&amp;Ceyda</dc:creator>
  <cp:lastModifiedBy>Emre&amp;Ceyda</cp:lastModifiedBy>
  <cp:revision>38</cp:revision>
  <dcterms:created xsi:type="dcterms:W3CDTF">2012-10-04T20:38:14Z</dcterms:created>
  <dcterms:modified xsi:type="dcterms:W3CDTF">2012-11-08T19:06:33Z</dcterms:modified>
</cp:coreProperties>
</file>

<file path=docProps/thumbnail.jpeg>
</file>