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62" r:id="rId4"/>
    <p:sldId id="269" r:id="rId5"/>
    <p:sldId id="270" r:id="rId6"/>
    <p:sldId id="267" r:id="rId7"/>
    <p:sldId id="268" r:id="rId8"/>
    <p:sldId id="257" r:id="rId9"/>
    <p:sldId id="258" r:id="rId10"/>
    <p:sldId id="263" r:id="rId11"/>
    <p:sldId id="264" r:id="rId12"/>
    <p:sldId id="259" r:id="rId13"/>
    <p:sldId id="260" r:id="rId14"/>
    <p:sldId id="265" r:id="rId15"/>
    <p:sldId id="266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7EA04-4391-4E21-9B99-383903834EF9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5148F-B196-4738-A68D-AB766F56DAE9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20D7E-168F-4EF9-AC1A-41AF4E593555}" type="datetimeFigureOut">
              <a:rPr lang="tr-TR" smtClean="0"/>
              <a:t>14.11.2012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E3273-A0EF-43D2-82F0-572CBA5AAADD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E3273-A0EF-43D2-82F0-572CBA5AAADD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4B094-2C00-415C-BFEE-78F32D62C17F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76962-9054-4BC8-87F7-395FDC0EBF69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0B72-2457-4F8B-9F69-00EE2B74DFCD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82DA-0B6B-4958-88DA-03F8268B3224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DC5A-2612-4FCD-837A-2027324B5B96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FCA15-A46E-47A3-8C5C-C3696AC45BA9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A2F1F-1837-4AA8-B589-11C9BC72EDF7}" type="datetime1">
              <a:rPr lang="tr-TR" smtClean="0"/>
              <a:t>14.11.2012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8076-B814-4D4F-B51A-295760AA9C96}" type="datetime1">
              <a:rPr lang="tr-TR" smtClean="0"/>
              <a:t>14.11.2012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CB7A1-5032-4829-ACD3-84E6BA18EEC8}" type="datetime1">
              <a:rPr lang="tr-TR" smtClean="0"/>
              <a:t>14.11.2012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7AF8A-5CD9-4426-884D-CD95032589DA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A733-3D3D-4897-B4D8-D83F85AE43C8}" type="datetime1">
              <a:rPr lang="tr-TR" smtClean="0"/>
              <a:t>14.11.2012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B89A6-D731-4140-9F49-0803964F2A1C}" type="datetime1">
              <a:rPr lang="tr-TR" smtClean="0"/>
              <a:t>14.11.2012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smtClean="0"/>
              <a:t>www.bilisimogretmeni.com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A4EF5-3B65-4DA7-BEBA-EED134F113D2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SORGU  UYGULAMALARI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Halil İbrahim ARAÇ</a:t>
            </a:r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 smtClean="0"/>
              <a:t>www.</a:t>
            </a:r>
            <a:r>
              <a:rPr lang="tr-TR" dirty="0" err="1" smtClean="0"/>
              <a:t>bilisimogretmeni</a:t>
            </a:r>
            <a:r>
              <a:rPr lang="tr-TR" dirty="0" smtClean="0"/>
              <a:t>.com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5. Sorgu : </a:t>
            </a:r>
            <a:br>
              <a:rPr lang="tr-TR" sz="3600" dirty="0" smtClean="0"/>
            </a:br>
            <a:r>
              <a:rPr lang="tr-TR" sz="3600" dirty="0" smtClean="0"/>
              <a:t>Dizel araç ilanlarından fiyatı en yüksek olan ilanın fiyatını,yakıt tipini marka ve modelini getiren sorgu</a:t>
            </a:r>
            <a:endParaRPr lang="tr-TR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9632" y="2708920"/>
          <a:ext cx="6264695" cy="1342628"/>
        </p:xfrm>
        <a:graphic>
          <a:graphicData uri="http://schemas.openxmlformats.org/drawingml/2006/table">
            <a:tbl>
              <a:tblPr/>
              <a:tblGrid>
                <a:gridCol w="1726331"/>
                <a:gridCol w="1514029"/>
                <a:gridCol w="2016224"/>
                <a:gridCol w="1008111"/>
              </a:tblGrid>
              <a:tr h="67131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YAKIT TİPİ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FİYATI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31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HONDA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ACCORD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DİZEL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5. Sorgu : </a:t>
            </a:r>
            <a:br>
              <a:rPr lang="tr-TR" sz="3600" dirty="0" smtClean="0"/>
            </a:br>
            <a:r>
              <a:rPr lang="tr-TR" sz="3600" dirty="0" smtClean="0"/>
              <a:t>Dizel araç ilanlarından fiyatı en yüksek olan ilanın fiyatını,yakıt tipini marka ve modelini getiren sorgu</a:t>
            </a:r>
            <a:endParaRPr lang="tr-TR" sz="3600" dirty="0"/>
          </a:p>
        </p:txBody>
      </p:sp>
      <p:sp>
        <p:nvSpPr>
          <p:cNvPr id="5" name="Rectangle 4"/>
          <p:cNvSpPr/>
          <p:nvPr/>
        </p:nvSpPr>
        <p:spPr>
          <a:xfrm>
            <a:off x="467544" y="2564904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select top 1 MA.marka_adi,MO.model_adi,YT.tip_adi,IL.fiyat from ilanlar as IL</a:t>
            </a:r>
          </a:p>
          <a:p>
            <a:r>
              <a:rPr lang="tr-TR" sz="2800" dirty="0"/>
              <a:t>inner join markalar as MA on MA.marka_id=IL.marka</a:t>
            </a:r>
          </a:p>
          <a:p>
            <a:r>
              <a:rPr lang="tr-TR" sz="2800" dirty="0"/>
              <a:t>inner join modeller as MO on MO.model_id=IL.model</a:t>
            </a:r>
          </a:p>
          <a:p>
            <a:r>
              <a:rPr lang="tr-TR" sz="2800" dirty="0"/>
              <a:t>inner join yakit_tipleri as YT on </a:t>
            </a:r>
            <a:r>
              <a:rPr lang="tr-TR" sz="2800" dirty="0" smtClean="0"/>
              <a:t>YT.tip_id=IL.yakit_tipi</a:t>
            </a:r>
          </a:p>
          <a:p>
            <a:r>
              <a:rPr lang="tr-TR" sz="2800" dirty="0" smtClean="0"/>
              <a:t>where IL.yakit_tipi=1 </a:t>
            </a:r>
            <a:endParaRPr lang="tr-TR" sz="2800" dirty="0"/>
          </a:p>
          <a:p>
            <a:r>
              <a:rPr lang="tr-TR" sz="2800" dirty="0" smtClean="0"/>
              <a:t>order </a:t>
            </a:r>
            <a:r>
              <a:rPr lang="tr-TR" sz="2800" dirty="0"/>
              <a:t>by IL.fiyat desc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6. Sorgu : </a:t>
            </a:r>
            <a:br>
              <a:rPr lang="tr-TR" sz="3600" dirty="0" smtClean="0"/>
            </a:br>
            <a:r>
              <a:rPr lang="tr-TR" sz="3600" dirty="0" smtClean="0"/>
              <a:t>Garanti kapsamında olan araçlara ait ilanları marka adı,model adı ve model yılına göre getiren sorgu</a:t>
            </a:r>
            <a:endParaRPr lang="tr-TR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560" y="2276873"/>
          <a:ext cx="5040561" cy="3600399"/>
        </p:xfrm>
        <a:graphic>
          <a:graphicData uri="http://schemas.openxmlformats.org/drawingml/2006/table">
            <a:tbl>
              <a:tblPr/>
              <a:tblGrid>
                <a:gridCol w="1751124"/>
                <a:gridCol w="1921372"/>
                <a:gridCol w="1368065"/>
              </a:tblGrid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MODEL YILI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ACURA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RSX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ACURA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MDX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SERİSİ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HONDA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CONCERTO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TOYOTA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RUNNER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309"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TOYOTA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AURIS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6. Sorgu : </a:t>
            </a:r>
            <a:br>
              <a:rPr lang="tr-TR" sz="3600" dirty="0" smtClean="0"/>
            </a:br>
            <a:r>
              <a:rPr lang="tr-TR" sz="3600" dirty="0" smtClean="0"/>
              <a:t>Garanti kapsamında olan araçlara ait ilanları marka adı,model adı ve model yılına göre getiren sorgu</a:t>
            </a:r>
            <a:endParaRPr lang="tr-TR" sz="3600" dirty="0"/>
          </a:p>
        </p:txBody>
      </p:sp>
      <p:sp>
        <p:nvSpPr>
          <p:cNvPr id="5" name="Rectangle 4"/>
          <p:cNvSpPr/>
          <p:nvPr/>
        </p:nvSpPr>
        <p:spPr>
          <a:xfrm>
            <a:off x="611560" y="2204864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select MA.marka_adi,MO.model_adi,IL.model_yili from ilanlar as IL</a:t>
            </a:r>
          </a:p>
          <a:p>
            <a:r>
              <a:rPr lang="tr-TR" sz="2800" dirty="0"/>
              <a:t>inner join markalar as MA on MA.marka_id=IL.marka</a:t>
            </a:r>
          </a:p>
          <a:p>
            <a:r>
              <a:rPr lang="tr-TR" sz="2800" dirty="0"/>
              <a:t>inner join modeller as MO on MO.model_id=IL.model</a:t>
            </a:r>
          </a:p>
          <a:p>
            <a:r>
              <a:rPr lang="fi-FI" sz="2800" dirty="0"/>
              <a:t>inner join ilan_ozellik as ILOZ on ILOZ.ilan_id=IL.ilan_id</a:t>
            </a:r>
          </a:p>
          <a:p>
            <a:r>
              <a:rPr lang="tr-TR" sz="2800" dirty="0"/>
              <a:t>inner join ilan_ozellikleri as OZ on OZ.ozellik_id=ILOZ.ozellik_id</a:t>
            </a:r>
          </a:p>
          <a:p>
            <a:r>
              <a:rPr lang="tr-TR" sz="2800" dirty="0"/>
              <a:t>where ILOZ.ozellik_id=3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7. Sorgu : </a:t>
            </a:r>
            <a:br>
              <a:rPr lang="tr-TR" sz="3600" dirty="0" smtClean="0"/>
            </a:br>
            <a:r>
              <a:rPr lang="tr-TR" sz="3600" dirty="0" smtClean="0"/>
              <a:t>Her markaya ait kaçar adet ilan olduğu ve bu ilanların fiyat ortalamalarını büyükten küçüğe doğru sıralayarak getiren sorgu</a:t>
            </a:r>
            <a:endParaRPr lang="tr-TR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3568" y="2492896"/>
          <a:ext cx="7416824" cy="3926205"/>
        </p:xfrm>
        <a:graphic>
          <a:graphicData uri="http://schemas.openxmlformats.org/drawingml/2006/table">
            <a:tbl>
              <a:tblPr/>
              <a:tblGrid>
                <a:gridCol w="2015137"/>
                <a:gridCol w="1875197"/>
                <a:gridCol w="3526490"/>
              </a:tblGrid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İLAN SAYISI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FİYAT ORTALAMASI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BMW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41.666.666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TOYOTA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32.375.000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HONDA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26.566.666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21.000.000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19.187.500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HYUNDAI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14.583.333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13.725.000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033">
                <a:tc>
                  <a:txBody>
                    <a:bodyPr/>
                    <a:lstStyle/>
                    <a:p>
                      <a:pPr algn="l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ACURA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9.875.000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smtClean="0"/>
              <a:t>7. </a:t>
            </a:r>
            <a:r>
              <a:rPr lang="tr-TR" sz="3600" dirty="0" smtClean="0"/>
              <a:t>Sorgu : </a:t>
            </a:r>
            <a:br>
              <a:rPr lang="tr-TR" sz="3600" dirty="0" smtClean="0"/>
            </a:br>
            <a:r>
              <a:rPr lang="tr-TR" sz="3600" dirty="0" smtClean="0"/>
              <a:t>Her markaya ait kaçar adet ilan olduğu ve bu ilanların fiyat ortalamalarını büyükten küçüğe doğru sıralayarak getiren sorgu</a:t>
            </a:r>
            <a:endParaRPr lang="tr-TR" sz="3600" dirty="0"/>
          </a:p>
        </p:txBody>
      </p:sp>
      <p:sp>
        <p:nvSpPr>
          <p:cNvPr id="4" name="Rectangle 3"/>
          <p:cNvSpPr/>
          <p:nvPr/>
        </p:nvSpPr>
        <p:spPr>
          <a:xfrm>
            <a:off x="395536" y="2636912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000" dirty="0"/>
              <a:t>select MA.marka_adi</a:t>
            </a:r>
            <a:r>
              <a:rPr lang="tr-TR" sz="3000" dirty="0" smtClean="0"/>
              <a:t>, COUNT</a:t>
            </a:r>
            <a:r>
              <a:rPr lang="tr-TR" sz="3000" dirty="0"/>
              <a:t>(*) as </a:t>
            </a:r>
            <a:r>
              <a:rPr lang="tr-TR" sz="3000" dirty="0" smtClean="0"/>
              <a:t>ilan_sayisi, AVG(IL.fiyat</a:t>
            </a:r>
            <a:r>
              <a:rPr lang="tr-TR" sz="3000" dirty="0"/>
              <a:t>) as </a:t>
            </a:r>
            <a:r>
              <a:rPr lang="tr-TR" sz="3000" dirty="0" smtClean="0"/>
              <a:t>fiyat_ortalamasi</a:t>
            </a:r>
            <a:endParaRPr lang="tr-TR" sz="3000" dirty="0"/>
          </a:p>
          <a:p>
            <a:r>
              <a:rPr lang="tr-TR" sz="3000" dirty="0"/>
              <a:t>from ilanlar as IL</a:t>
            </a:r>
          </a:p>
          <a:p>
            <a:r>
              <a:rPr lang="tr-TR" sz="3000" dirty="0"/>
              <a:t>inner join markalar as MA on MA.marka_id=IL.marka</a:t>
            </a:r>
          </a:p>
          <a:p>
            <a:r>
              <a:rPr lang="tr-TR" sz="3000" dirty="0"/>
              <a:t>inner join modeller as MO on MO.model_id=IL.model</a:t>
            </a:r>
          </a:p>
          <a:p>
            <a:r>
              <a:rPr lang="tr-TR" sz="3000" dirty="0"/>
              <a:t>group by MA.marka_adi</a:t>
            </a:r>
          </a:p>
          <a:p>
            <a:r>
              <a:rPr lang="tr-TR" sz="3000" dirty="0"/>
              <a:t>order by AVG(IL.fiyat) desc</a:t>
            </a: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1. Sorgu : </a:t>
            </a:r>
            <a:br>
              <a:rPr lang="tr-TR" sz="3600" dirty="0" smtClean="0"/>
            </a:br>
            <a:r>
              <a:rPr lang="tr-TR" sz="3600" dirty="0" smtClean="0"/>
              <a:t>Dizel araç ilanlarından fiyatı en yüksek olan ilanın fiyatını getiren sorgu</a:t>
            </a:r>
            <a:endParaRPr lang="tr-TR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79712" y="2636912"/>
          <a:ext cx="1728192" cy="1008112"/>
        </p:xfrm>
        <a:graphic>
          <a:graphicData uri="http://schemas.openxmlformats.org/drawingml/2006/table">
            <a:tbl>
              <a:tblPr/>
              <a:tblGrid>
                <a:gridCol w="1728192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FİYAT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1. Sorgu : </a:t>
            </a:r>
            <a:br>
              <a:rPr lang="tr-TR" sz="3600" dirty="0" smtClean="0"/>
            </a:br>
            <a:r>
              <a:rPr lang="tr-TR" sz="3600" dirty="0" smtClean="0"/>
              <a:t>Dizel araç ilanlarından fiyatı en yüksek olan ilanın fiyatını getiren sorgu</a:t>
            </a:r>
            <a:endParaRPr lang="tr-TR" sz="3600" dirty="0"/>
          </a:p>
        </p:txBody>
      </p:sp>
      <p:sp>
        <p:nvSpPr>
          <p:cNvPr id="4" name="Rectangle 3"/>
          <p:cNvSpPr/>
          <p:nvPr/>
        </p:nvSpPr>
        <p:spPr>
          <a:xfrm>
            <a:off x="971600" y="2780928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select MAX(</a:t>
            </a:r>
            <a:r>
              <a:rPr lang="en-US" sz="3600" dirty="0" err="1"/>
              <a:t>IL.fiyat</a:t>
            </a:r>
            <a:r>
              <a:rPr lang="en-US" sz="3600" dirty="0"/>
              <a:t>) from </a:t>
            </a:r>
            <a:r>
              <a:rPr lang="en-US" sz="3600" dirty="0" err="1"/>
              <a:t>ilanlar</a:t>
            </a:r>
            <a:r>
              <a:rPr lang="en-US" sz="3600" dirty="0"/>
              <a:t> as IL</a:t>
            </a:r>
          </a:p>
          <a:p>
            <a:r>
              <a:rPr lang="tr-TR" sz="3600" dirty="0"/>
              <a:t>where IL.yakit_tipi=1</a:t>
            </a:r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2. Sorgu : </a:t>
            </a:r>
            <a:br>
              <a:rPr lang="tr-TR" sz="3600" dirty="0" smtClean="0"/>
            </a:br>
            <a:r>
              <a:rPr lang="tr-TR" sz="3600" dirty="0" smtClean="0"/>
              <a:t>İlan türlerine göre kaçar adet ilan eklenmiş olduğunu veren sorgu</a:t>
            </a:r>
            <a:endParaRPr lang="tr-TR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2" y="2492896"/>
          <a:ext cx="6264696" cy="2251710"/>
        </p:xfrm>
        <a:graphic>
          <a:graphicData uri="http://schemas.openxmlformats.org/drawingml/2006/table">
            <a:tbl>
              <a:tblPr/>
              <a:tblGrid>
                <a:gridCol w="3520273"/>
                <a:gridCol w="274442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İLAN TÜRÜ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İLAN SAYISI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ARAZİ ARACI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MOTOSİKLET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OTOMOBİL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PİKAP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TRAKTÖR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2. Sorgu : </a:t>
            </a:r>
            <a:br>
              <a:rPr lang="tr-TR" sz="3600" dirty="0" smtClean="0"/>
            </a:br>
            <a:r>
              <a:rPr lang="tr-TR" sz="3600" dirty="0" smtClean="0"/>
              <a:t>İlan türlerine göre kaçar adet ilan eklenmiş olduğunu veren sorgu</a:t>
            </a:r>
            <a:endParaRPr lang="tr-TR" sz="3600" dirty="0"/>
          </a:p>
        </p:txBody>
      </p:sp>
      <p:sp>
        <p:nvSpPr>
          <p:cNvPr id="5" name="Rectangle 4"/>
          <p:cNvSpPr/>
          <p:nvPr/>
        </p:nvSpPr>
        <p:spPr>
          <a:xfrm>
            <a:off x="539552" y="2413338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select </a:t>
            </a:r>
            <a:r>
              <a:rPr lang="en-US" sz="3200" dirty="0" err="1"/>
              <a:t>TUR.tur_adi,COUNT</a:t>
            </a:r>
            <a:r>
              <a:rPr lang="en-US" sz="3200" dirty="0"/>
              <a:t>(*) as </a:t>
            </a:r>
            <a:r>
              <a:rPr lang="en-US" sz="3200" dirty="0" err="1"/>
              <a:t>ilan_sayisi</a:t>
            </a:r>
            <a:r>
              <a:rPr lang="en-US" sz="3200" dirty="0"/>
              <a:t> from </a:t>
            </a:r>
            <a:r>
              <a:rPr lang="en-US" sz="3200" dirty="0" err="1"/>
              <a:t>ilanlar</a:t>
            </a:r>
            <a:r>
              <a:rPr lang="en-US" sz="3200" dirty="0"/>
              <a:t> as IL</a:t>
            </a:r>
          </a:p>
          <a:p>
            <a:r>
              <a:rPr lang="fi-FI" sz="3200" dirty="0"/>
              <a:t>inner join ilan_turleri as TUR on TUR.tur_id=IL.ilan_turu</a:t>
            </a:r>
          </a:p>
          <a:p>
            <a:r>
              <a:rPr lang="tr-TR" sz="3200" dirty="0"/>
              <a:t>inner join markalar as MA on MA.marka_id=IL.marka</a:t>
            </a:r>
          </a:p>
          <a:p>
            <a:r>
              <a:rPr lang="tr-TR" sz="3200" dirty="0"/>
              <a:t>group by TUR.tur_adi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3. Sorgu : </a:t>
            </a:r>
            <a:br>
              <a:rPr lang="tr-TR" sz="3600" dirty="0" smtClean="0"/>
            </a:br>
            <a:r>
              <a:rPr lang="tr-TR" sz="3600" dirty="0" smtClean="0"/>
              <a:t>ABS fren sistemine sahip araçlara ait ilanları marka, model ve model yılı ile birlikte getiren sorgu</a:t>
            </a:r>
            <a:endParaRPr lang="tr-TR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560840" cy="3002280"/>
        </p:xfrm>
        <a:graphic>
          <a:graphicData uri="http://schemas.openxmlformats.org/drawingml/2006/table">
            <a:tbl>
              <a:tblPr/>
              <a:tblGrid>
                <a:gridCol w="2762110"/>
                <a:gridCol w="2805815"/>
                <a:gridCol w="1992915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 YILI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ACURA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MDX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BMW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SERİSİ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HONDA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CONCERTO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TOYOTA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RUNNER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TOYOTA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AURIS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12"/>
            <a:ext cx="8229600" cy="1951328"/>
          </a:xfrm>
        </p:spPr>
        <p:txBody>
          <a:bodyPr>
            <a:normAutofit fontScale="90000"/>
          </a:bodyPr>
          <a:lstStyle/>
          <a:p>
            <a:pPr algn="l"/>
            <a:r>
              <a:rPr lang="tr-TR" sz="3600" dirty="0" smtClean="0"/>
              <a:t>3. Sorgu : </a:t>
            </a:r>
            <a:br>
              <a:rPr lang="tr-TR" sz="3600" dirty="0" smtClean="0"/>
            </a:br>
            <a:r>
              <a:rPr lang="tr-TR" sz="3600" dirty="0" smtClean="0"/>
              <a:t>ABS fren sistemine sahip araçlara ait ilanları marka, model ve model yılı ile birlikte getiren sorgu</a:t>
            </a:r>
            <a:endParaRPr lang="tr-TR" sz="3600" dirty="0"/>
          </a:p>
        </p:txBody>
      </p:sp>
      <p:sp>
        <p:nvSpPr>
          <p:cNvPr id="5" name="Rectangle 4"/>
          <p:cNvSpPr/>
          <p:nvPr/>
        </p:nvSpPr>
        <p:spPr>
          <a:xfrm>
            <a:off x="539552" y="2564904"/>
            <a:ext cx="828092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700" dirty="0"/>
              <a:t>select </a:t>
            </a:r>
            <a:endParaRPr lang="tr-TR" sz="2700" dirty="0" smtClean="0"/>
          </a:p>
          <a:p>
            <a:r>
              <a:rPr lang="tr-TR" sz="2700" dirty="0" smtClean="0"/>
              <a:t>MA.marka_adi, MO.model_adi, IL.model_yili </a:t>
            </a:r>
          </a:p>
          <a:p>
            <a:r>
              <a:rPr lang="tr-TR" sz="2700" dirty="0" smtClean="0"/>
              <a:t>from </a:t>
            </a:r>
            <a:r>
              <a:rPr lang="tr-TR" sz="2700" dirty="0"/>
              <a:t>ilanlar as IL</a:t>
            </a:r>
          </a:p>
          <a:p>
            <a:r>
              <a:rPr lang="tr-TR" sz="2700" dirty="0"/>
              <a:t>inner join markalar as MA on MA.marka_id=IL.marka</a:t>
            </a:r>
          </a:p>
          <a:p>
            <a:r>
              <a:rPr lang="tr-TR" sz="2700" dirty="0"/>
              <a:t>inner join modeller as MO on MO.model_id=IL.model</a:t>
            </a:r>
          </a:p>
          <a:p>
            <a:r>
              <a:rPr lang="fi-FI" sz="2700" dirty="0"/>
              <a:t>inner join ilan_ozellik as ILOZ on ILOZ.ilan_id=IL.ilan_id</a:t>
            </a:r>
          </a:p>
          <a:p>
            <a:r>
              <a:rPr lang="tr-TR" sz="2700" dirty="0"/>
              <a:t>where ILOZ.ozellik_id=9</a:t>
            </a: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4. Sorgu : </a:t>
            </a:r>
            <a:br>
              <a:rPr lang="tr-TR" sz="3600" dirty="0" smtClean="0"/>
            </a:br>
            <a:r>
              <a:rPr lang="tr-TR" sz="3600" dirty="0" smtClean="0"/>
              <a:t>En az 3 ilan eklenmiş olan illeri il adı ve ilan sayısı ile birlikte getiren sorgu</a:t>
            </a:r>
            <a:endParaRPr lang="tr-TR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6" y="2204864"/>
          <a:ext cx="6120680" cy="2790825"/>
        </p:xfrm>
        <a:graphic>
          <a:graphicData uri="http://schemas.openxmlformats.org/drawingml/2006/table">
            <a:tbl>
              <a:tblPr/>
              <a:tblGrid>
                <a:gridCol w="2463670"/>
                <a:gridCol w="365701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3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İL ADI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İLAN SAYISI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ADANA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AKSARAY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ANKARA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BURSA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3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951328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/>
              <a:t>4. Sorgu : </a:t>
            </a:r>
            <a:br>
              <a:rPr lang="tr-TR" sz="3600" dirty="0" smtClean="0"/>
            </a:br>
            <a:r>
              <a:rPr lang="tr-TR" sz="3600" dirty="0" smtClean="0"/>
              <a:t> En az 3 ilan eklenmiş olan illeri il adı ve ilan sayısı ile birlikte getiren sorgu</a:t>
            </a:r>
            <a:endParaRPr lang="tr-TR" sz="3600" dirty="0"/>
          </a:p>
        </p:txBody>
      </p:sp>
      <p:sp>
        <p:nvSpPr>
          <p:cNvPr id="4" name="Rectangle 3"/>
          <p:cNvSpPr/>
          <p:nvPr/>
        </p:nvSpPr>
        <p:spPr>
          <a:xfrm>
            <a:off x="539552" y="2132856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select </a:t>
            </a:r>
            <a:r>
              <a:rPr lang="en-US" sz="3600" dirty="0" err="1"/>
              <a:t>ILL.il_adi,COUNT</a:t>
            </a:r>
            <a:r>
              <a:rPr lang="en-US" sz="3600" dirty="0"/>
              <a:t>(*) as </a:t>
            </a:r>
            <a:r>
              <a:rPr lang="en-US" sz="3600" dirty="0" err="1"/>
              <a:t>ilan_sayisi</a:t>
            </a:r>
            <a:r>
              <a:rPr lang="en-US" sz="3600" dirty="0"/>
              <a:t> from </a:t>
            </a:r>
            <a:r>
              <a:rPr lang="en-US" sz="3600" dirty="0" err="1"/>
              <a:t>ilanlar</a:t>
            </a:r>
            <a:r>
              <a:rPr lang="en-US" sz="3600" dirty="0"/>
              <a:t> as IL</a:t>
            </a:r>
          </a:p>
          <a:p>
            <a:r>
              <a:rPr lang="tr-TR" sz="3600" dirty="0"/>
              <a:t>inner join iller as ILL on ILL.il_id=IL.il</a:t>
            </a:r>
          </a:p>
          <a:p>
            <a:r>
              <a:rPr lang="tr-TR" sz="3600" dirty="0"/>
              <a:t>inner join markalar as MA on MA.marka_id=IL.marka</a:t>
            </a:r>
          </a:p>
          <a:p>
            <a:r>
              <a:rPr lang="en-US" sz="3600" dirty="0"/>
              <a:t>group by </a:t>
            </a:r>
            <a:r>
              <a:rPr lang="en-US" sz="3600" dirty="0" err="1"/>
              <a:t>ILL.il_adi</a:t>
            </a:r>
            <a:r>
              <a:rPr lang="en-US" sz="3600" dirty="0"/>
              <a:t> having COUNT(*)&gt;2</a:t>
            </a:r>
            <a:endParaRPr lang="tr-TR" sz="3600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www.bilisimogretmeni.com</a:t>
            </a: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414</Words>
  <Application>Microsoft Office PowerPoint</Application>
  <PresentationFormat>Ekran Gösterisi (4:3)</PresentationFormat>
  <Paragraphs>183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Office Theme</vt:lpstr>
      <vt:lpstr>SORGU  UYGULAMALARI</vt:lpstr>
      <vt:lpstr>1. Sorgu :  Dizel araç ilanlarından fiyatı en yüksek olan ilanın fiyatını getiren sorgu</vt:lpstr>
      <vt:lpstr>1. Sorgu :  Dizel araç ilanlarından fiyatı en yüksek olan ilanın fiyatını getiren sorgu</vt:lpstr>
      <vt:lpstr>2. Sorgu :  İlan türlerine göre kaçar adet ilan eklenmiş olduğunu veren sorgu</vt:lpstr>
      <vt:lpstr>2. Sorgu :  İlan türlerine göre kaçar adet ilan eklenmiş olduğunu veren sorgu</vt:lpstr>
      <vt:lpstr>3. Sorgu :  ABS fren sistemine sahip araçlara ait ilanları marka, model ve model yılı ile birlikte getiren sorgu</vt:lpstr>
      <vt:lpstr>3. Sorgu :  ABS fren sistemine sahip araçlara ait ilanları marka, model ve model yılı ile birlikte getiren sorgu</vt:lpstr>
      <vt:lpstr>4. Sorgu :  En az 3 ilan eklenmiş olan illeri il adı ve ilan sayısı ile birlikte getiren sorgu</vt:lpstr>
      <vt:lpstr>4. Sorgu :   En az 3 ilan eklenmiş olan illeri il adı ve ilan sayısı ile birlikte getiren sorgu</vt:lpstr>
      <vt:lpstr>5. Sorgu :  Dizel araç ilanlarından fiyatı en yüksek olan ilanın fiyatını,yakıt tipini marka ve modelini getiren sorgu</vt:lpstr>
      <vt:lpstr>5. Sorgu :  Dizel araç ilanlarından fiyatı en yüksek olan ilanın fiyatını,yakıt tipini marka ve modelini getiren sorgu</vt:lpstr>
      <vt:lpstr>6. Sorgu :  Garanti kapsamında olan araçlara ait ilanları marka adı,model adı ve model yılına göre getiren sorgu</vt:lpstr>
      <vt:lpstr>6. Sorgu :  Garanti kapsamında olan araçlara ait ilanları marka adı,model adı ve model yılına göre getiren sorgu</vt:lpstr>
      <vt:lpstr>7. Sorgu :  Her markaya ait kaçar adet ilan olduğu ve bu ilanların fiyat ortalamalarını büyükten küçüğe doğru sıralayarak getiren sorgu</vt:lpstr>
      <vt:lpstr>7. Sorgu :  Her markaya ait kaçar adet ilan olduğu ve bu ilanların fiyat ortalamalarını büyükten küçüğe doğru sıralayarak getiren sorgu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SORGU  UYGULAMALARI</dc:title>
  <dc:creator>Workprg</dc:creator>
  <cp:lastModifiedBy>Bilal</cp:lastModifiedBy>
  <cp:revision>25</cp:revision>
  <dcterms:created xsi:type="dcterms:W3CDTF">2012-03-22T22:28:10Z</dcterms:created>
  <dcterms:modified xsi:type="dcterms:W3CDTF">2012-11-14T08:12:07Z</dcterms:modified>
</cp:coreProperties>
</file>