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2" r:id="rId22"/>
    <p:sldId id="277" r:id="rId23"/>
    <p:sldId id="278" r:id="rId2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47066-8D40-4123-94EC-7F4D3A56CB25}" type="datetimeFigureOut">
              <a:rPr lang="tr-TR" smtClean="0"/>
              <a:t>14.11.2012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2CB95-1588-4763-85E9-021155EB7C5C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İkizkenar Üçgen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32000EF-E8CE-4FDE-8814-06BBA8CF99BE}" type="datetime1">
              <a:rPr lang="tr-TR" smtClean="0"/>
              <a:t>14.11.2012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1C803D7-B601-4B2F-AD56-2FBD1D668EA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540C5-CFCE-4209-B33B-0C5ECD509B05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803D7-B601-4B2F-AD56-2FBD1D668EA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93C6D-A6DE-40BE-A4BF-5CE78D799B4D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803D7-B601-4B2F-AD56-2FBD1D668EA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C23D70A-257E-4C46-A7F1-CF655AE1F474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803D7-B601-4B2F-AD56-2FBD1D668EA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 Üçgen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İkizkenar Üçgen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A4150DD-9686-4765-8318-E7D1C50CBD6C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1C803D7-B601-4B2F-AD56-2FBD1D668EAB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1" name="10 Düz Bağlayıcı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4F1C67E-29E1-439E-9593-73E8A7D67B68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1C803D7-B601-4B2F-AD56-2FBD1D668EA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1C3473D-1289-42E6-8039-46A4C0526198}" type="datetime1">
              <a:rPr lang="tr-TR" smtClean="0"/>
              <a:t>14.11.2012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1C803D7-B601-4B2F-AD56-2FBD1D668EA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60C34-221C-41F6-A310-0A3DA0916279}" type="datetime1">
              <a:rPr lang="tr-TR" smtClean="0"/>
              <a:t>14.11.2012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803D7-B601-4B2F-AD56-2FBD1D668EA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0B6CFE1-34C6-4D54-A32C-1397CDA62B2A}" type="datetime1">
              <a:rPr lang="tr-TR" smtClean="0"/>
              <a:t>14.11.2012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1C803D7-B601-4B2F-AD56-2FBD1D668EA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B69F767-3DC7-4A83-8ABF-24CBCA7F18D2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1C803D7-B601-4B2F-AD56-2FBD1D668EA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96A16F9-30A9-4814-B90C-8AF3C7FDD7B2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1C803D7-B601-4B2F-AD56-2FBD1D668EA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 Üçgen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FB3F89E-A15C-45F2-9AAA-A9A6E8065A9B}" type="datetime1">
              <a:rPr lang="tr-TR" smtClean="0"/>
              <a:t>14.11.2012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1C803D7-B601-4B2F-AD56-2FBD1D668EAB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062912" cy="1974081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SQL Dili </a:t>
            </a:r>
            <a:br>
              <a:rPr lang="tr-TR" dirty="0" smtClean="0"/>
            </a:br>
            <a:r>
              <a:rPr lang="tr-TR" dirty="0" smtClean="0"/>
              <a:t>(Data </a:t>
            </a:r>
            <a:r>
              <a:rPr lang="tr-TR" dirty="0" err="1" smtClean="0"/>
              <a:t>Manuplation</a:t>
            </a:r>
            <a:r>
              <a:rPr lang="tr-TR" dirty="0" smtClean="0"/>
              <a:t> </a:t>
            </a:r>
            <a:r>
              <a:rPr lang="tr-TR" dirty="0" err="1" smtClean="0"/>
              <a:t>Language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539552" y="2924944"/>
            <a:ext cx="8062912" cy="1752600"/>
          </a:xfrm>
        </p:spPr>
        <p:txBody>
          <a:bodyPr/>
          <a:lstStyle/>
          <a:p>
            <a:r>
              <a:rPr lang="tr-TR" dirty="0" smtClean="0"/>
              <a:t>Halil İbrahim ARAÇ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Distinct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 </a:t>
            </a:r>
            <a:r>
              <a:rPr lang="tr-TR" dirty="0" err="1" smtClean="0"/>
              <a:t>distinct</a:t>
            </a:r>
            <a:r>
              <a:rPr lang="tr-TR" dirty="0" smtClean="0"/>
              <a:t>   </a:t>
            </a:r>
            <a:r>
              <a:rPr lang="tr-TR" dirty="0" err="1" smtClean="0"/>
              <a:t>sinif</a:t>
            </a:r>
            <a:r>
              <a:rPr lang="tr-TR" dirty="0" smtClean="0"/>
              <a:t>   </a:t>
            </a:r>
            <a:r>
              <a:rPr lang="tr-TR" dirty="0" err="1" smtClean="0"/>
              <a:t>from</a:t>
            </a:r>
            <a:r>
              <a:rPr lang="tr-TR" dirty="0" smtClean="0"/>
              <a:t>   </a:t>
            </a:r>
            <a:r>
              <a:rPr lang="tr-TR" dirty="0" err="1" smtClean="0"/>
              <a:t>ogrenciler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Her sınıfı bir defa getirir.</a:t>
            </a:r>
            <a:endParaRPr lang="tr-TR" dirty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5724128" y="3284984"/>
          <a:ext cx="1818202" cy="1958616"/>
        </p:xfrm>
        <a:graphic>
          <a:graphicData uri="http://schemas.openxmlformats.org/drawingml/2006/table">
            <a:tbl>
              <a:tblPr/>
              <a:tblGrid>
                <a:gridCol w="1818202"/>
              </a:tblGrid>
              <a:tr h="489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0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sinif</a:t>
                      </a:r>
                      <a:endParaRPr lang="tr-TR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3-C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2-A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4-C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399032"/>
          </a:xfrm>
        </p:spPr>
        <p:txBody>
          <a:bodyPr/>
          <a:lstStyle/>
          <a:p>
            <a:r>
              <a:rPr lang="tr-TR" dirty="0" err="1" smtClean="0"/>
              <a:t>Sql</a:t>
            </a:r>
            <a:r>
              <a:rPr lang="tr-TR" dirty="0" smtClean="0"/>
              <a:t> Fonksiyonları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3888432"/>
          </a:xfrm>
        </p:spPr>
        <p:txBody>
          <a:bodyPr/>
          <a:lstStyle/>
          <a:p>
            <a:r>
              <a:rPr lang="tr-TR" dirty="0" smtClean="0"/>
              <a:t>SUM</a:t>
            </a:r>
          </a:p>
          <a:p>
            <a:r>
              <a:rPr lang="tr-TR" dirty="0" smtClean="0"/>
              <a:t>AVG</a:t>
            </a:r>
          </a:p>
          <a:p>
            <a:r>
              <a:rPr lang="tr-TR" dirty="0" smtClean="0"/>
              <a:t>COUNT</a:t>
            </a:r>
          </a:p>
          <a:p>
            <a:r>
              <a:rPr lang="tr-TR" dirty="0" smtClean="0"/>
              <a:t>MAX</a:t>
            </a:r>
          </a:p>
          <a:p>
            <a:r>
              <a:rPr lang="tr-TR" dirty="0" smtClean="0"/>
              <a:t>MIN</a:t>
            </a:r>
          </a:p>
          <a:p>
            <a:r>
              <a:rPr lang="tr-TR" dirty="0" smtClean="0"/>
              <a:t>TOP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SUM Fonksiyonu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 </a:t>
            </a:r>
            <a:r>
              <a:rPr lang="tr-TR" b="1" dirty="0" err="1" smtClean="0">
                <a:solidFill>
                  <a:srgbClr val="FF0000"/>
                </a:solidFill>
              </a:rPr>
              <a:t>sum</a:t>
            </a:r>
            <a:r>
              <a:rPr lang="tr-TR" b="1" dirty="0" smtClean="0">
                <a:solidFill>
                  <a:srgbClr val="FF0000"/>
                </a:solidFill>
              </a:rPr>
              <a:t>(</a:t>
            </a:r>
            <a:r>
              <a:rPr lang="tr-TR" dirty="0" err="1" smtClean="0">
                <a:solidFill>
                  <a:schemeClr val="tx1">
                    <a:lumMod val="95000"/>
                  </a:schemeClr>
                </a:solidFill>
              </a:rPr>
              <a:t>siparis</a:t>
            </a:r>
            <a:r>
              <a:rPr lang="tr-TR" dirty="0" smtClean="0">
                <a:solidFill>
                  <a:schemeClr val="tx1">
                    <a:lumMod val="95000"/>
                  </a:schemeClr>
                </a:solidFill>
              </a:rPr>
              <a:t>_</a:t>
            </a:r>
            <a:r>
              <a:rPr lang="tr-TR" dirty="0" err="1" smtClean="0">
                <a:solidFill>
                  <a:schemeClr val="tx1">
                    <a:lumMod val="95000"/>
                  </a:schemeClr>
                </a:solidFill>
              </a:rPr>
              <a:t>tutari</a:t>
            </a:r>
            <a:r>
              <a:rPr lang="tr-TR" b="1" dirty="0" smtClean="0">
                <a:solidFill>
                  <a:srgbClr val="FF0000"/>
                </a:solidFill>
              </a:rPr>
              <a:t>)</a:t>
            </a:r>
            <a:r>
              <a:rPr lang="tr-TR" dirty="0" smtClean="0"/>
              <a:t>   </a:t>
            </a:r>
            <a:r>
              <a:rPr lang="tr-TR" dirty="0" err="1" smtClean="0"/>
              <a:t>from</a:t>
            </a:r>
            <a:r>
              <a:rPr lang="tr-TR" dirty="0" smtClean="0"/>
              <a:t>    </a:t>
            </a:r>
            <a:r>
              <a:rPr lang="tr-TR" dirty="0" err="1" smtClean="0"/>
              <a:t>siparisler</a:t>
            </a:r>
            <a:endParaRPr lang="tr-TR" dirty="0" smtClean="0"/>
          </a:p>
          <a:p>
            <a:pPr>
              <a:buNone/>
            </a:pPr>
            <a:r>
              <a:rPr lang="tr-TR" dirty="0" err="1" smtClean="0"/>
              <a:t>Where</a:t>
            </a:r>
            <a:r>
              <a:rPr lang="tr-TR" dirty="0" smtClean="0"/>
              <a:t>  </a:t>
            </a:r>
          </a:p>
          <a:p>
            <a:pPr>
              <a:buNone/>
            </a:pPr>
            <a:r>
              <a:rPr lang="tr-TR" dirty="0" smtClean="0"/>
              <a:t>ad=‘Ahmet’   </a:t>
            </a:r>
            <a:r>
              <a:rPr lang="tr-TR" dirty="0" err="1" smtClean="0"/>
              <a:t>and</a:t>
            </a:r>
            <a:r>
              <a:rPr lang="tr-TR" dirty="0" smtClean="0"/>
              <a:t>   </a:t>
            </a:r>
            <a:r>
              <a:rPr lang="tr-TR" dirty="0" err="1" smtClean="0"/>
              <a:t>soyad</a:t>
            </a:r>
            <a:r>
              <a:rPr lang="tr-TR" dirty="0" smtClean="0"/>
              <a:t>=‘ŞAHİN’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	“Ahmet ŞAHİN”  isimli  kullanıcının toplam sipariş tutarını verir.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AVG Fonksiyonu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  </a:t>
            </a:r>
            <a:r>
              <a:rPr lang="tr-TR" b="1" dirty="0" err="1" smtClean="0">
                <a:solidFill>
                  <a:srgbClr val="FF0000"/>
                </a:solidFill>
              </a:rPr>
              <a:t>avg</a:t>
            </a:r>
            <a:r>
              <a:rPr lang="tr-TR" b="1" dirty="0" smtClean="0">
                <a:solidFill>
                  <a:srgbClr val="FF0000"/>
                </a:solidFill>
              </a:rPr>
              <a:t>(</a:t>
            </a:r>
            <a:r>
              <a:rPr lang="tr-TR" dirty="0" smtClean="0"/>
              <a:t>yas</a:t>
            </a:r>
            <a:r>
              <a:rPr lang="tr-TR" b="1" dirty="0" smtClean="0">
                <a:solidFill>
                  <a:srgbClr val="FF0000"/>
                </a:solidFill>
              </a:rPr>
              <a:t>)</a:t>
            </a:r>
            <a:r>
              <a:rPr lang="tr-TR" dirty="0" smtClean="0"/>
              <a:t>   </a:t>
            </a:r>
            <a:r>
              <a:rPr lang="tr-TR" dirty="0" err="1" smtClean="0"/>
              <a:t>from</a:t>
            </a:r>
            <a:r>
              <a:rPr lang="tr-TR" dirty="0" smtClean="0"/>
              <a:t>   </a:t>
            </a:r>
            <a:r>
              <a:rPr lang="tr-TR" dirty="0" err="1" smtClean="0"/>
              <a:t>ogrenciler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(Öğrencilerin yaşları ortalamasını verir.)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COUNT Fonksiyonu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  </a:t>
            </a:r>
            <a:r>
              <a:rPr lang="tr-TR" b="1" dirty="0" err="1" smtClean="0">
                <a:solidFill>
                  <a:srgbClr val="FF0000"/>
                </a:solidFill>
              </a:rPr>
              <a:t>count</a:t>
            </a:r>
            <a:r>
              <a:rPr lang="tr-TR" b="1" dirty="0" smtClean="0">
                <a:solidFill>
                  <a:srgbClr val="FF0000"/>
                </a:solidFill>
              </a:rPr>
              <a:t>(</a:t>
            </a:r>
            <a:r>
              <a:rPr lang="tr-TR" dirty="0" smtClean="0"/>
              <a:t>ad</a:t>
            </a:r>
            <a:r>
              <a:rPr lang="tr-TR" b="1" dirty="0" smtClean="0">
                <a:solidFill>
                  <a:srgbClr val="FF0000"/>
                </a:solidFill>
              </a:rPr>
              <a:t>)</a:t>
            </a:r>
            <a:r>
              <a:rPr lang="tr-TR" dirty="0" smtClean="0"/>
              <a:t>  </a:t>
            </a:r>
            <a:r>
              <a:rPr lang="tr-TR" dirty="0" err="1" smtClean="0"/>
              <a:t>from</a:t>
            </a:r>
            <a:r>
              <a:rPr lang="tr-TR" dirty="0" smtClean="0"/>
              <a:t>   </a:t>
            </a:r>
            <a:r>
              <a:rPr lang="tr-TR" dirty="0" err="1" smtClean="0"/>
              <a:t>ogrenciler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	(</a:t>
            </a:r>
            <a:r>
              <a:rPr lang="tr-TR" dirty="0" err="1" smtClean="0"/>
              <a:t>ogrenciler</a:t>
            </a:r>
            <a:r>
              <a:rPr lang="tr-TR" dirty="0" smtClean="0"/>
              <a:t> tablosunda yer alan kayıtlardan ad kolonunda kaç adet kayıt döndüğünü verir.)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COUNT Fonksiyonu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  </a:t>
            </a:r>
            <a:r>
              <a:rPr lang="tr-TR" b="1" dirty="0" err="1" smtClean="0">
                <a:solidFill>
                  <a:srgbClr val="FF0000"/>
                </a:solidFill>
              </a:rPr>
              <a:t>count</a:t>
            </a:r>
            <a:r>
              <a:rPr lang="tr-TR" b="1" dirty="0" smtClean="0">
                <a:solidFill>
                  <a:srgbClr val="FF0000"/>
                </a:solidFill>
              </a:rPr>
              <a:t>(</a:t>
            </a:r>
            <a:r>
              <a:rPr lang="tr-TR" dirty="0" smtClean="0"/>
              <a:t>*</a:t>
            </a:r>
            <a:r>
              <a:rPr lang="tr-TR" b="1" dirty="0" smtClean="0">
                <a:solidFill>
                  <a:srgbClr val="FF0000"/>
                </a:solidFill>
              </a:rPr>
              <a:t>)</a:t>
            </a:r>
            <a:r>
              <a:rPr lang="tr-TR" dirty="0" smtClean="0"/>
              <a:t>  </a:t>
            </a:r>
            <a:r>
              <a:rPr lang="tr-TR" dirty="0" err="1" smtClean="0"/>
              <a:t>from</a:t>
            </a:r>
            <a:r>
              <a:rPr lang="tr-TR" dirty="0" smtClean="0"/>
              <a:t>   </a:t>
            </a:r>
            <a:r>
              <a:rPr lang="tr-TR" dirty="0" err="1" smtClean="0"/>
              <a:t>ogrenciler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	(</a:t>
            </a:r>
            <a:r>
              <a:rPr lang="tr-TR" dirty="0" err="1" smtClean="0"/>
              <a:t>ogrenciler</a:t>
            </a:r>
            <a:r>
              <a:rPr lang="tr-TR" dirty="0" smtClean="0"/>
              <a:t> tablosunda yer alan kayıt sayısını verir. )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COUNT Fonksiyonu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256584"/>
          </a:xfrm>
        </p:spPr>
        <p:txBody>
          <a:bodyPr/>
          <a:lstStyle/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 </a:t>
            </a:r>
            <a:r>
              <a:rPr lang="tr-TR" dirty="0" err="1" smtClean="0"/>
              <a:t>count</a:t>
            </a:r>
            <a:r>
              <a:rPr lang="tr-TR" dirty="0" smtClean="0"/>
              <a:t>(ad)  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ogrenciler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 </a:t>
            </a:r>
            <a:r>
              <a:rPr lang="tr-TR" dirty="0" err="1" smtClean="0"/>
              <a:t>count</a:t>
            </a:r>
            <a:r>
              <a:rPr lang="tr-TR" dirty="0" smtClean="0"/>
              <a:t>(*)     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ogrenciler</a:t>
            </a:r>
            <a:endParaRPr lang="tr-TR" dirty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755576" y="1556792"/>
          <a:ext cx="7272808" cy="2448270"/>
        </p:xfrm>
        <a:graphic>
          <a:graphicData uri="http://schemas.openxmlformats.org/drawingml/2006/table">
            <a:tbl>
              <a:tblPr/>
              <a:tblGrid>
                <a:gridCol w="1818202"/>
                <a:gridCol w="1818202"/>
                <a:gridCol w="1818202"/>
                <a:gridCol w="1818202"/>
              </a:tblGrid>
              <a:tr h="489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ad</a:t>
                      </a:r>
                      <a:endParaRPr lang="tr-TR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0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soyad</a:t>
                      </a:r>
                      <a:endParaRPr lang="tr-TR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0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sinif</a:t>
                      </a:r>
                      <a:endParaRPr lang="tr-TR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0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dogum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_tarihi</a:t>
                      </a:r>
                      <a:endParaRPr lang="tr-TR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Orhan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UÇAR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3-C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02.03.1999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tr-TR" sz="180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null</a:t>
                      </a:r>
                      <a:endParaRPr kumimoji="0" lang="tr-TR" sz="180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tr-TR" sz="180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null</a:t>
                      </a:r>
                      <a:endParaRPr kumimoji="0" lang="tr-TR" sz="180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err="1" smtClean="0">
                          <a:latin typeface="Times New Roman"/>
                          <a:ea typeface="Times New Roman"/>
                        </a:rPr>
                        <a:t>null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err="1" smtClean="0">
                          <a:latin typeface="Times New Roman"/>
                          <a:ea typeface="Times New Roman"/>
                        </a:rPr>
                        <a:t>null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Ekrem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GÜL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2-A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08.06.1998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Ayşe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KAPLAN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4-C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09.01.1999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MAX Fonksiyonu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Verilen kolon adına göre en yüksek değeri getirir.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 </a:t>
            </a:r>
            <a:r>
              <a:rPr lang="tr-TR" b="1" dirty="0" err="1" smtClean="0">
                <a:solidFill>
                  <a:srgbClr val="FF0000"/>
                </a:solidFill>
              </a:rPr>
              <a:t>max</a:t>
            </a:r>
            <a:r>
              <a:rPr lang="tr-TR" b="1" dirty="0" smtClean="0">
                <a:solidFill>
                  <a:srgbClr val="FF0000"/>
                </a:solidFill>
              </a:rPr>
              <a:t>(</a:t>
            </a:r>
            <a:r>
              <a:rPr lang="tr-TR" dirty="0" err="1" smtClean="0"/>
              <a:t>sinav</a:t>
            </a:r>
            <a:r>
              <a:rPr lang="tr-TR" dirty="0" smtClean="0"/>
              <a:t>_puan</a:t>
            </a:r>
            <a:r>
              <a:rPr lang="tr-TR" b="1" dirty="0" smtClean="0">
                <a:solidFill>
                  <a:srgbClr val="FF0000"/>
                </a:solidFill>
              </a:rPr>
              <a:t>)</a:t>
            </a:r>
            <a:r>
              <a:rPr lang="tr-TR" dirty="0" smtClean="0"/>
              <a:t> 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ogrenciler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MIN Fonksiyonu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Verilen kolon adına göre en yüksek değeri getirir.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 </a:t>
            </a:r>
            <a:r>
              <a:rPr lang="tr-TR" b="1" dirty="0" err="1" smtClean="0">
                <a:solidFill>
                  <a:srgbClr val="FF0000"/>
                </a:solidFill>
              </a:rPr>
              <a:t>min</a:t>
            </a:r>
            <a:r>
              <a:rPr lang="tr-TR" b="1" dirty="0" smtClean="0">
                <a:solidFill>
                  <a:srgbClr val="FF0000"/>
                </a:solidFill>
              </a:rPr>
              <a:t>(</a:t>
            </a:r>
            <a:r>
              <a:rPr lang="tr-TR" dirty="0" err="1" smtClean="0"/>
              <a:t>sinav</a:t>
            </a:r>
            <a:r>
              <a:rPr lang="tr-TR" dirty="0" smtClean="0"/>
              <a:t>_puan</a:t>
            </a:r>
            <a:r>
              <a:rPr lang="tr-TR" b="1" dirty="0" smtClean="0">
                <a:solidFill>
                  <a:srgbClr val="FF0000"/>
                </a:solidFill>
              </a:rPr>
              <a:t>)</a:t>
            </a:r>
            <a:r>
              <a:rPr lang="tr-TR" dirty="0" smtClean="0"/>
              <a:t> 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ogrenciler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TOP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4572000"/>
          </a:xfrm>
        </p:spPr>
        <p:txBody>
          <a:bodyPr>
            <a:normAutofit/>
          </a:bodyPr>
          <a:lstStyle/>
          <a:p>
            <a:r>
              <a:rPr lang="tr-TR" dirty="0" smtClean="0"/>
              <a:t>İstenilen sayıda satırı döndürmek için kullanılır.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	</a:t>
            </a:r>
            <a:r>
              <a:rPr lang="tr-TR" dirty="0" err="1" smtClean="0"/>
              <a:t>Select</a:t>
            </a:r>
            <a:r>
              <a:rPr lang="tr-TR" dirty="0" smtClean="0"/>
              <a:t> </a:t>
            </a:r>
            <a:r>
              <a:rPr lang="tr-TR" b="1" dirty="0" smtClean="0">
                <a:solidFill>
                  <a:srgbClr val="FF0000"/>
                </a:solidFill>
              </a:rPr>
              <a:t>top 2 </a:t>
            </a:r>
            <a:r>
              <a:rPr lang="tr-TR" dirty="0" smtClean="0"/>
              <a:t>*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ogrenciler</a:t>
            </a:r>
            <a:r>
              <a:rPr lang="tr-TR" dirty="0" smtClean="0"/>
              <a:t> </a:t>
            </a:r>
            <a:r>
              <a:rPr lang="tr-TR" dirty="0" err="1" smtClean="0"/>
              <a:t>order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ID </a:t>
            </a:r>
            <a:r>
              <a:rPr lang="tr-TR" dirty="0" err="1" smtClean="0"/>
              <a:t>desc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Veya 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	</a:t>
            </a:r>
            <a:r>
              <a:rPr lang="tr-TR" dirty="0" err="1" smtClean="0"/>
              <a:t>Select</a:t>
            </a:r>
            <a:r>
              <a:rPr lang="tr-TR" dirty="0" smtClean="0"/>
              <a:t> </a:t>
            </a:r>
            <a:r>
              <a:rPr lang="tr-TR" b="1" dirty="0" smtClean="0">
                <a:solidFill>
                  <a:srgbClr val="FF0000"/>
                </a:solidFill>
              </a:rPr>
              <a:t>top 2 </a:t>
            </a:r>
            <a:r>
              <a:rPr lang="tr-TR" dirty="0" smtClean="0"/>
              <a:t>ad,</a:t>
            </a:r>
            <a:r>
              <a:rPr lang="tr-TR" dirty="0" err="1" smtClean="0"/>
              <a:t>soyad</a:t>
            </a:r>
            <a:r>
              <a:rPr lang="tr-TR" dirty="0" smtClean="0"/>
              <a:t>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ogrenciler</a:t>
            </a:r>
            <a:r>
              <a:rPr lang="tr-TR" dirty="0" smtClean="0"/>
              <a:t> </a:t>
            </a:r>
            <a:r>
              <a:rPr lang="tr-TR" dirty="0" err="1" smtClean="0"/>
              <a:t>order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ID </a:t>
            </a:r>
            <a:r>
              <a:rPr lang="tr-TR" dirty="0" err="1" smtClean="0"/>
              <a:t>desc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Temel Seçim Sorguları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b="1" dirty="0" err="1" smtClean="0">
                <a:solidFill>
                  <a:srgbClr val="FF0000"/>
                </a:solidFill>
              </a:rPr>
              <a:t>select</a:t>
            </a:r>
            <a:r>
              <a:rPr lang="tr-TR" dirty="0" smtClean="0"/>
              <a:t> “kolon1”,”kolon2”,”kolon3” </a:t>
            </a:r>
          </a:p>
          <a:p>
            <a:pPr>
              <a:buNone/>
            </a:pPr>
            <a:r>
              <a:rPr lang="tr-TR" b="1" dirty="0" err="1" smtClean="0">
                <a:solidFill>
                  <a:srgbClr val="FF0000"/>
                </a:solidFill>
              </a:rPr>
              <a:t>from</a:t>
            </a:r>
            <a:r>
              <a:rPr lang="tr-TR" dirty="0" smtClean="0"/>
              <a:t> tablomuz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Veya 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b="1" dirty="0" err="1" smtClean="0">
                <a:solidFill>
                  <a:srgbClr val="FF0000"/>
                </a:solidFill>
              </a:rPr>
              <a:t>select</a:t>
            </a:r>
            <a:r>
              <a:rPr lang="tr-TR" dirty="0" smtClean="0"/>
              <a:t> *</a:t>
            </a:r>
          </a:p>
          <a:p>
            <a:pPr>
              <a:buNone/>
            </a:pPr>
            <a:r>
              <a:rPr lang="tr-TR" b="1" dirty="0" err="1" smtClean="0">
                <a:solidFill>
                  <a:srgbClr val="FF0000"/>
                </a:solidFill>
              </a:rPr>
              <a:t>from</a:t>
            </a:r>
            <a:r>
              <a:rPr lang="tr-TR" dirty="0" smtClean="0"/>
              <a:t> tablomuz</a:t>
            </a:r>
          </a:p>
          <a:p>
            <a:pPr>
              <a:buNone/>
            </a:pPr>
            <a:endParaRPr lang="tr-TR" dirty="0" smtClean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TOP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Benzer mantıkla son 2 kaydı döndürmek istersek </a:t>
            </a:r>
          </a:p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</a:t>
            </a:r>
            <a:r>
              <a:rPr lang="tr-TR" b="1" dirty="0" smtClean="0">
                <a:solidFill>
                  <a:srgbClr val="FF0000"/>
                </a:solidFill>
              </a:rPr>
              <a:t>top 2 </a:t>
            </a:r>
            <a:r>
              <a:rPr lang="tr-TR" dirty="0" smtClean="0"/>
              <a:t>*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ogrenciler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Veya 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</a:t>
            </a:r>
            <a:r>
              <a:rPr lang="tr-TR" b="1" dirty="0" smtClean="0">
                <a:solidFill>
                  <a:srgbClr val="FF0000"/>
                </a:solidFill>
              </a:rPr>
              <a:t>top 2 </a:t>
            </a:r>
            <a:r>
              <a:rPr lang="tr-TR" dirty="0" smtClean="0"/>
              <a:t>ad,</a:t>
            </a:r>
            <a:r>
              <a:rPr lang="tr-TR" dirty="0" err="1" smtClean="0"/>
              <a:t>soyad</a:t>
            </a:r>
            <a:r>
              <a:rPr lang="tr-TR" dirty="0" smtClean="0"/>
              <a:t>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ogrenciler</a:t>
            </a:r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VERİLERİ SIRALAMA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169368"/>
            <a:ext cx="8229600" cy="4211960"/>
          </a:xfrm>
        </p:spPr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Order</a:t>
            </a:r>
            <a:r>
              <a:rPr lang="tr-TR" b="1" dirty="0" smtClean="0">
                <a:solidFill>
                  <a:srgbClr val="FF0000"/>
                </a:solidFill>
              </a:rPr>
              <a:t>   </a:t>
            </a:r>
            <a:r>
              <a:rPr lang="tr-TR" b="1" dirty="0" err="1" smtClean="0">
                <a:solidFill>
                  <a:srgbClr val="FF0000"/>
                </a:solidFill>
              </a:rPr>
              <a:t>by</a:t>
            </a:r>
            <a:r>
              <a:rPr lang="tr-TR" b="1" dirty="0" smtClean="0">
                <a:solidFill>
                  <a:srgbClr val="FF0000"/>
                </a:solidFill>
              </a:rPr>
              <a:t>  </a:t>
            </a:r>
            <a:r>
              <a:rPr lang="tr-TR" dirty="0" smtClean="0"/>
              <a:t>kolon adı   </a:t>
            </a:r>
            <a:r>
              <a:rPr lang="tr-TR" b="1" dirty="0" err="1" smtClean="0">
                <a:solidFill>
                  <a:srgbClr val="FF0000"/>
                </a:solidFill>
              </a:rPr>
              <a:t>asc</a:t>
            </a:r>
            <a:r>
              <a:rPr lang="tr-TR" dirty="0" smtClean="0"/>
              <a:t> |</a:t>
            </a:r>
            <a:r>
              <a:rPr lang="tr-TR" b="1" dirty="0" err="1" smtClean="0">
                <a:solidFill>
                  <a:srgbClr val="FF0000"/>
                </a:solidFill>
              </a:rPr>
              <a:t>desc</a:t>
            </a:r>
            <a:endParaRPr lang="tr-TR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Verilen kolon adına göre verileri sıralar.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	</a:t>
            </a:r>
            <a:r>
              <a:rPr lang="tr-TR" b="1" dirty="0" err="1" smtClean="0">
                <a:solidFill>
                  <a:srgbClr val="FF0000"/>
                </a:solidFill>
              </a:rPr>
              <a:t>order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by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smtClean="0"/>
              <a:t>ifadesi </a:t>
            </a:r>
            <a:r>
              <a:rPr lang="tr-TR" b="1" dirty="0" err="1" smtClean="0">
                <a:solidFill>
                  <a:srgbClr val="FF0000"/>
                </a:solidFill>
              </a:rPr>
              <a:t>where</a:t>
            </a:r>
            <a:r>
              <a:rPr lang="tr-TR" b="1" dirty="0" smtClean="0"/>
              <a:t> ifadesinden sonra kullanılır</a:t>
            </a:r>
            <a:endParaRPr lang="tr-TR" b="1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INSERT SORGULARI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1556792"/>
            <a:ext cx="8964488" cy="4968552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	</a:t>
            </a:r>
          </a:p>
          <a:p>
            <a:pPr>
              <a:buNone/>
            </a:pPr>
            <a:r>
              <a:rPr lang="tr-TR" b="1" dirty="0" smtClean="0">
                <a:solidFill>
                  <a:srgbClr val="FF0000"/>
                </a:solidFill>
              </a:rPr>
              <a:t>	</a:t>
            </a:r>
            <a:r>
              <a:rPr lang="en-US" b="1" dirty="0" smtClean="0">
                <a:solidFill>
                  <a:srgbClr val="FF0000"/>
                </a:solidFill>
              </a:rPr>
              <a:t>INSERT</a:t>
            </a:r>
            <a:r>
              <a:rPr lang="en-US" dirty="0" smtClean="0"/>
              <a:t> </a:t>
            </a:r>
            <a:r>
              <a:rPr lang="tr-TR" dirty="0" smtClean="0"/>
              <a:t>  </a:t>
            </a:r>
            <a:r>
              <a:rPr lang="en-US" b="1" dirty="0" smtClean="0">
                <a:solidFill>
                  <a:srgbClr val="FF0000"/>
                </a:solidFill>
              </a:rPr>
              <a:t>INTO</a:t>
            </a:r>
            <a:r>
              <a:rPr lang="en-US" dirty="0" smtClean="0"/>
              <a:t> </a:t>
            </a:r>
            <a:r>
              <a:rPr lang="tr-TR" dirty="0" smtClean="0"/>
              <a:t>  tablomuz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VALUES</a:t>
            </a:r>
            <a:r>
              <a:rPr lang="en-US" dirty="0" smtClean="0"/>
              <a:t> (value1, value2, value3,...)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	</a:t>
            </a:r>
            <a:r>
              <a:rPr lang="tr-TR" b="1" dirty="0" smtClean="0">
                <a:solidFill>
                  <a:srgbClr val="FF0000"/>
                </a:solidFill>
              </a:rPr>
              <a:t>INSERT</a:t>
            </a:r>
            <a:r>
              <a:rPr lang="tr-TR" dirty="0" smtClean="0"/>
              <a:t> </a:t>
            </a:r>
            <a:r>
              <a:rPr lang="tr-TR" b="1" dirty="0" smtClean="0">
                <a:solidFill>
                  <a:srgbClr val="FF0000"/>
                </a:solidFill>
              </a:rPr>
              <a:t>INTO</a:t>
            </a:r>
            <a:r>
              <a:rPr lang="tr-TR" dirty="0" smtClean="0"/>
              <a:t> tablomuz (kolon1,kolon2,kolon3) </a:t>
            </a:r>
            <a:r>
              <a:rPr lang="tr-TR" b="1" dirty="0" err="1" smtClean="0">
                <a:solidFill>
                  <a:srgbClr val="FF0000"/>
                </a:solidFill>
              </a:rPr>
              <a:t>values</a:t>
            </a:r>
            <a:r>
              <a:rPr lang="tr-TR" dirty="0" smtClean="0"/>
              <a:t> (value1,value2,value3)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UPDATE  SORGULARI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b="1" dirty="0" err="1" smtClean="0">
                <a:solidFill>
                  <a:srgbClr val="FF0000"/>
                </a:solidFill>
              </a:rPr>
              <a:t>Update</a:t>
            </a:r>
            <a:r>
              <a:rPr lang="tr-TR" dirty="0" smtClean="0"/>
              <a:t>  tablomuz  </a:t>
            </a:r>
            <a:r>
              <a:rPr lang="tr-TR" b="1" dirty="0" smtClean="0">
                <a:solidFill>
                  <a:srgbClr val="FF0000"/>
                </a:solidFill>
              </a:rPr>
              <a:t>set  </a:t>
            </a:r>
          </a:p>
          <a:p>
            <a:pPr>
              <a:buNone/>
            </a:pPr>
            <a:r>
              <a:rPr lang="tr-TR" dirty="0" smtClean="0"/>
              <a:t>kolon1=value1, </a:t>
            </a:r>
          </a:p>
          <a:p>
            <a:pPr>
              <a:buNone/>
            </a:pPr>
            <a:r>
              <a:rPr lang="tr-TR" dirty="0" smtClean="0"/>
              <a:t>kolon2=value2,</a:t>
            </a:r>
          </a:p>
          <a:p>
            <a:pPr>
              <a:buNone/>
            </a:pPr>
            <a:r>
              <a:rPr lang="tr-TR" dirty="0" smtClean="0"/>
              <a:t>kolon2=value3</a:t>
            </a:r>
          </a:p>
          <a:p>
            <a:pPr>
              <a:buNone/>
            </a:pPr>
            <a:r>
              <a:rPr lang="tr-TR" b="1" dirty="0" err="1" smtClean="0">
                <a:solidFill>
                  <a:srgbClr val="FF0000"/>
                </a:solidFill>
              </a:rPr>
              <a:t>where</a:t>
            </a:r>
            <a:r>
              <a:rPr lang="tr-TR" dirty="0" smtClean="0"/>
              <a:t> kriter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Seçime filtre eklemek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b="1" dirty="0" err="1" smtClean="0">
                <a:solidFill>
                  <a:srgbClr val="FF0000"/>
                </a:solidFill>
              </a:rPr>
              <a:t>select</a:t>
            </a:r>
            <a:r>
              <a:rPr lang="tr-TR" dirty="0" smtClean="0"/>
              <a:t> “kolon1”,”kolon2”,”kolon3” </a:t>
            </a:r>
          </a:p>
          <a:p>
            <a:pPr>
              <a:buNone/>
            </a:pPr>
            <a:r>
              <a:rPr lang="tr-TR" b="1" dirty="0" err="1" smtClean="0">
                <a:solidFill>
                  <a:srgbClr val="FF0000"/>
                </a:solidFill>
              </a:rPr>
              <a:t>from</a:t>
            </a:r>
            <a:r>
              <a:rPr lang="tr-TR" dirty="0" smtClean="0"/>
              <a:t>  tablomuz  </a:t>
            </a:r>
            <a:r>
              <a:rPr lang="tr-TR" b="1" dirty="0" err="1" smtClean="0">
                <a:solidFill>
                  <a:srgbClr val="FF0000"/>
                </a:solidFill>
              </a:rPr>
              <a:t>where</a:t>
            </a:r>
            <a:r>
              <a:rPr lang="tr-TR" dirty="0" smtClean="0"/>
              <a:t>  “filtre ifadesi”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err="1" smtClean="0"/>
              <a:t>Where</a:t>
            </a:r>
            <a:r>
              <a:rPr lang="tr-TR" dirty="0" smtClean="0"/>
              <a:t> ifadesinden sonra filtremizi belirtiriz.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-27384"/>
            <a:ext cx="8229600" cy="1296144"/>
          </a:xfrm>
        </p:spPr>
        <p:txBody>
          <a:bodyPr/>
          <a:lstStyle/>
          <a:p>
            <a:r>
              <a:rPr lang="tr-TR" dirty="0" smtClean="0"/>
              <a:t>Fitre Operatörleri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1241376"/>
            <a:ext cx="8229600" cy="5427984"/>
          </a:xfrm>
        </p:spPr>
        <p:txBody>
          <a:bodyPr/>
          <a:lstStyle/>
          <a:p>
            <a:r>
              <a:rPr lang="tr-TR" dirty="0" smtClean="0"/>
              <a:t>= 			(Eşit)</a:t>
            </a:r>
          </a:p>
          <a:p>
            <a:r>
              <a:rPr lang="tr-TR" dirty="0" smtClean="0"/>
              <a:t>&lt;&gt; 		(Eşit Değil)</a:t>
            </a:r>
          </a:p>
          <a:p>
            <a:r>
              <a:rPr lang="tr-TR" dirty="0" smtClean="0"/>
              <a:t>&gt;			(Büyüktür)</a:t>
            </a:r>
          </a:p>
          <a:p>
            <a:r>
              <a:rPr lang="tr-TR" dirty="0" smtClean="0"/>
              <a:t>&lt;			(Küçüktür)</a:t>
            </a:r>
          </a:p>
          <a:p>
            <a:r>
              <a:rPr lang="tr-TR" dirty="0" smtClean="0"/>
              <a:t>&lt;=			(</a:t>
            </a:r>
            <a:r>
              <a:rPr lang="tr-TR" dirty="0" err="1" smtClean="0"/>
              <a:t>Küçükeşit</a:t>
            </a:r>
            <a:r>
              <a:rPr lang="tr-TR" dirty="0" smtClean="0"/>
              <a:t>)</a:t>
            </a:r>
          </a:p>
          <a:p>
            <a:r>
              <a:rPr lang="tr-TR" dirty="0" smtClean="0"/>
              <a:t>&gt;=			(</a:t>
            </a:r>
            <a:r>
              <a:rPr lang="tr-TR" dirty="0" err="1" smtClean="0"/>
              <a:t>Büyükeşit</a:t>
            </a:r>
            <a:r>
              <a:rPr lang="tr-TR" dirty="0" smtClean="0"/>
              <a:t>)</a:t>
            </a:r>
          </a:p>
          <a:p>
            <a:r>
              <a:rPr lang="tr-TR" dirty="0" err="1" smtClean="0"/>
              <a:t>Like</a:t>
            </a:r>
            <a:r>
              <a:rPr lang="tr-TR" dirty="0" smtClean="0"/>
              <a:t>		(içeriyorsa),</a:t>
            </a:r>
          </a:p>
          <a:p>
            <a:r>
              <a:rPr lang="tr-TR" dirty="0" smtClean="0"/>
              <a:t>in			(içerisinde varsa)</a:t>
            </a:r>
          </a:p>
          <a:p>
            <a:r>
              <a:rPr lang="tr-TR" dirty="0" err="1" smtClean="0"/>
              <a:t>Between</a:t>
            </a:r>
            <a:r>
              <a:rPr lang="tr-TR" dirty="0" smtClean="0"/>
              <a:t>	(aralığında ise)	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Filtre Operatörleri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882808"/>
            <a:ext cx="8964488" cy="4572000"/>
          </a:xfrm>
        </p:spPr>
        <p:txBody>
          <a:bodyPr/>
          <a:lstStyle/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*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ogrenciler</a:t>
            </a:r>
            <a:endParaRPr lang="tr-TR" dirty="0" smtClean="0"/>
          </a:p>
          <a:p>
            <a:pPr>
              <a:buNone/>
            </a:pPr>
            <a:r>
              <a:rPr lang="tr-TR" dirty="0" err="1" smtClean="0"/>
              <a:t>Where</a:t>
            </a:r>
            <a:r>
              <a:rPr lang="tr-TR" dirty="0" smtClean="0"/>
              <a:t>  yas</a:t>
            </a:r>
            <a:r>
              <a:rPr lang="tr-TR" b="1" dirty="0" smtClean="0">
                <a:solidFill>
                  <a:srgbClr val="FF0000"/>
                </a:solidFill>
              </a:rPr>
              <a:t>&gt;</a:t>
            </a:r>
            <a:r>
              <a:rPr lang="tr-TR" dirty="0" smtClean="0"/>
              <a:t>15</a:t>
            </a:r>
          </a:p>
          <a:p>
            <a:pPr>
              <a:buNone/>
            </a:pPr>
            <a:r>
              <a:rPr lang="tr-TR" dirty="0" smtClean="0"/>
              <a:t>	(Yaşı 15’den büyük olan öğrenciler)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 ad,</a:t>
            </a:r>
            <a:r>
              <a:rPr lang="tr-TR" dirty="0" err="1" smtClean="0"/>
              <a:t>soyad</a:t>
            </a:r>
            <a:r>
              <a:rPr lang="tr-TR" dirty="0" smtClean="0"/>
              <a:t>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ogrenciler</a:t>
            </a:r>
            <a:r>
              <a:rPr lang="tr-TR" dirty="0" smtClean="0"/>
              <a:t> </a:t>
            </a:r>
          </a:p>
          <a:p>
            <a:pPr>
              <a:buNone/>
            </a:pPr>
            <a:r>
              <a:rPr lang="tr-TR" dirty="0" err="1" smtClean="0"/>
              <a:t>Where</a:t>
            </a:r>
            <a:r>
              <a:rPr lang="tr-TR" dirty="0" smtClean="0"/>
              <a:t> </a:t>
            </a:r>
            <a:r>
              <a:rPr lang="tr-TR" dirty="0" err="1" smtClean="0"/>
              <a:t>soyad</a:t>
            </a:r>
            <a:r>
              <a:rPr lang="tr-TR" dirty="0" smtClean="0"/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like</a:t>
            </a:r>
            <a:r>
              <a:rPr lang="tr-TR" dirty="0" smtClean="0"/>
              <a:t> ‘</a:t>
            </a:r>
            <a:r>
              <a:rPr lang="tr-TR" b="1" dirty="0" smtClean="0">
                <a:solidFill>
                  <a:srgbClr val="FF0000"/>
                </a:solidFill>
              </a:rPr>
              <a:t>%</a:t>
            </a:r>
            <a:r>
              <a:rPr lang="tr-TR" dirty="0" smtClean="0"/>
              <a:t>ar’</a:t>
            </a:r>
          </a:p>
          <a:p>
            <a:pPr>
              <a:buNone/>
            </a:pPr>
            <a:r>
              <a:rPr lang="tr-TR" dirty="0" smtClean="0"/>
              <a:t>	(soyadı “ar” ifadesi ile biten öğrencilerin ad ve soyadları listeleniyor)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Fitre Operatörleri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79512" y="1700808"/>
            <a:ext cx="8964488" cy="4572000"/>
          </a:xfrm>
        </p:spPr>
        <p:txBody>
          <a:bodyPr/>
          <a:lstStyle/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ad,</a:t>
            </a:r>
            <a:r>
              <a:rPr lang="tr-TR" dirty="0" err="1" smtClean="0"/>
              <a:t>soyad</a:t>
            </a:r>
            <a:r>
              <a:rPr lang="tr-TR" dirty="0" smtClean="0"/>
              <a:t>,</a:t>
            </a:r>
            <a:r>
              <a:rPr lang="tr-TR" dirty="0" err="1" smtClean="0"/>
              <a:t>dogum</a:t>
            </a:r>
            <a:r>
              <a:rPr lang="tr-TR" dirty="0" smtClean="0"/>
              <a:t>_tarihi  </a:t>
            </a:r>
            <a:r>
              <a:rPr lang="tr-TR" dirty="0" err="1" smtClean="0"/>
              <a:t>from</a:t>
            </a:r>
            <a:r>
              <a:rPr lang="tr-TR" dirty="0" smtClean="0"/>
              <a:t>  </a:t>
            </a:r>
            <a:r>
              <a:rPr lang="tr-TR" dirty="0" err="1" smtClean="0"/>
              <a:t>ogrenciler</a:t>
            </a:r>
            <a:endParaRPr lang="tr-TR" dirty="0" smtClean="0"/>
          </a:p>
          <a:p>
            <a:pPr>
              <a:buNone/>
            </a:pPr>
            <a:r>
              <a:rPr lang="tr-TR" dirty="0" err="1" smtClean="0"/>
              <a:t>Where</a:t>
            </a:r>
            <a:r>
              <a:rPr lang="tr-TR" dirty="0" smtClean="0"/>
              <a:t>  </a:t>
            </a:r>
            <a:r>
              <a:rPr lang="tr-TR" dirty="0" err="1" smtClean="0"/>
              <a:t>sinif</a:t>
            </a:r>
            <a:r>
              <a:rPr lang="tr-TR" b="1" dirty="0" smtClean="0">
                <a:solidFill>
                  <a:srgbClr val="FF0000"/>
                </a:solidFill>
              </a:rPr>
              <a:t>=</a:t>
            </a:r>
            <a:r>
              <a:rPr lang="tr-TR" dirty="0" smtClean="0"/>
              <a:t>‘2-A’ </a:t>
            </a:r>
            <a:r>
              <a:rPr lang="tr-TR" b="1" dirty="0" err="1" smtClean="0">
                <a:solidFill>
                  <a:srgbClr val="FF0000"/>
                </a:solidFill>
              </a:rPr>
              <a:t>or</a:t>
            </a:r>
            <a:r>
              <a:rPr lang="tr-TR" dirty="0" smtClean="0"/>
              <a:t>  </a:t>
            </a:r>
            <a:r>
              <a:rPr lang="tr-TR" dirty="0" err="1" smtClean="0"/>
              <a:t>sinif</a:t>
            </a:r>
            <a:r>
              <a:rPr lang="tr-TR" b="1" dirty="0" smtClean="0">
                <a:solidFill>
                  <a:srgbClr val="FF0000"/>
                </a:solidFill>
              </a:rPr>
              <a:t>=</a:t>
            </a:r>
            <a:r>
              <a:rPr lang="tr-TR" dirty="0" smtClean="0"/>
              <a:t>‘3-C’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Aynı sorgu aşağıdaki gibi de yazılabilir.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ad,</a:t>
            </a:r>
            <a:r>
              <a:rPr lang="tr-TR" dirty="0" err="1" smtClean="0"/>
              <a:t>soyad</a:t>
            </a:r>
            <a:r>
              <a:rPr lang="tr-TR" dirty="0" smtClean="0"/>
              <a:t>,</a:t>
            </a:r>
            <a:r>
              <a:rPr lang="tr-TR" dirty="0" err="1" smtClean="0"/>
              <a:t>dogum</a:t>
            </a:r>
            <a:r>
              <a:rPr lang="tr-TR" dirty="0" smtClean="0"/>
              <a:t>_tarihi  </a:t>
            </a:r>
            <a:r>
              <a:rPr lang="tr-TR" dirty="0" err="1" smtClean="0"/>
              <a:t>from</a:t>
            </a:r>
            <a:r>
              <a:rPr lang="tr-TR" dirty="0" smtClean="0"/>
              <a:t>  </a:t>
            </a:r>
            <a:r>
              <a:rPr lang="tr-TR" dirty="0" err="1" smtClean="0"/>
              <a:t>ogrenciler</a:t>
            </a:r>
            <a:endParaRPr lang="tr-TR" dirty="0" smtClean="0"/>
          </a:p>
          <a:p>
            <a:pPr>
              <a:buNone/>
            </a:pPr>
            <a:r>
              <a:rPr lang="tr-TR" dirty="0" err="1" smtClean="0"/>
              <a:t>Where</a:t>
            </a:r>
            <a:r>
              <a:rPr lang="tr-TR" dirty="0" smtClean="0"/>
              <a:t>  </a:t>
            </a:r>
            <a:r>
              <a:rPr lang="tr-TR" dirty="0" err="1" smtClean="0"/>
              <a:t>sinif</a:t>
            </a:r>
            <a:r>
              <a:rPr lang="tr-TR" dirty="0" smtClean="0"/>
              <a:t>  </a:t>
            </a:r>
            <a:r>
              <a:rPr lang="tr-TR" b="1" dirty="0" smtClean="0">
                <a:solidFill>
                  <a:srgbClr val="FF0000"/>
                </a:solidFill>
              </a:rPr>
              <a:t>in</a:t>
            </a:r>
            <a:r>
              <a:rPr lang="tr-TR" dirty="0" smtClean="0"/>
              <a:t>  (‘2-A’,’3-C’)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Filtre Operatörleri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*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ogrenciler</a:t>
            </a:r>
            <a:endParaRPr lang="tr-TR" dirty="0" smtClean="0"/>
          </a:p>
          <a:p>
            <a:pPr>
              <a:buNone/>
            </a:pPr>
            <a:r>
              <a:rPr lang="tr-TR" dirty="0" err="1" smtClean="0"/>
              <a:t>Where</a:t>
            </a:r>
            <a:r>
              <a:rPr lang="tr-TR" dirty="0" smtClean="0"/>
              <a:t>   </a:t>
            </a:r>
            <a:r>
              <a:rPr lang="tr-TR" dirty="0" err="1" smtClean="0"/>
              <a:t>sinif</a:t>
            </a:r>
            <a:r>
              <a:rPr lang="tr-TR" dirty="0" smtClean="0"/>
              <a:t>_adi   </a:t>
            </a:r>
            <a:r>
              <a:rPr lang="tr-TR" b="1" dirty="0" smtClean="0">
                <a:solidFill>
                  <a:srgbClr val="FF0000"/>
                </a:solidFill>
              </a:rPr>
              <a:t>is</a:t>
            </a:r>
            <a:r>
              <a:rPr lang="tr-TR" dirty="0" smtClean="0"/>
              <a:t>   not </a:t>
            </a:r>
            <a:r>
              <a:rPr lang="tr-TR" dirty="0" err="1" smtClean="0"/>
              <a:t>null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Veya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*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ogrenciler</a:t>
            </a:r>
            <a:endParaRPr lang="tr-TR" dirty="0" smtClean="0"/>
          </a:p>
          <a:p>
            <a:pPr>
              <a:buNone/>
            </a:pPr>
            <a:r>
              <a:rPr lang="tr-TR" dirty="0" err="1" smtClean="0"/>
              <a:t>Where</a:t>
            </a:r>
            <a:r>
              <a:rPr lang="tr-TR" dirty="0" smtClean="0"/>
              <a:t>  </a:t>
            </a:r>
            <a:r>
              <a:rPr lang="tr-TR" dirty="0" err="1" smtClean="0"/>
              <a:t>sinif</a:t>
            </a:r>
            <a:r>
              <a:rPr lang="tr-TR" dirty="0" smtClean="0"/>
              <a:t>_adi   </a:t>
            </a:r>
            <a:r>
              <a:rPr lang="tr-TR" b="1" dirty="0" smtClean="0">
                <a:solidFill>
                  <a:srgbClr val="FF0000"/>
                </a:solidFill>
              </a:rPr>
              <a:t>is</a:t>
            </a:r>
            <a:r>
              <a:rPr lang="tr-TR" dirty="0" smtClean="0"/>
              <a:t>   </a:t>
            </a:r>
            <a:r>
              <a:rPr lang="tr-TR" dirty="0" err="1" smtClean="0"/>
              <a:t>null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Filtre Operatörleri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err="1" smtClean="0"/>
              <a:t>Select</a:t>
            </a:r>
            <a:r>
              <a:rPr lang="tr-TR" dirty="0" smtClean="0"/>
              <a:t> *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ogrenciler</a:t>
            </a:r>
            <a:endParaRPr lang="tr-TR" dirty="0" smtClean="0"/>
          </a:p>
          <a:p>
            <a:pPr>
              <a:buNone/>
            </a:pPr>
            <a:r>
              <a:rPr lang="tr-TR" dirty="0" err="1" smtClean="0"/>
              <a:t>Where</a:t>
            </a:r>
            <a:r>
              <a:rPr lang="tr-TR" dirty="0" smtClean="0"/>
              <a:t>  yas </a:t>
            </a:r>
            <a:r>
              <a:rPr lang="tr-TR" dirty="0" err="1" smtClean="0"/>
              <a:t>between</a:t>
            </a:r>
            <a:r>
              <a:rPr lang="tr-TR" dirty="0" smtClean="0"/>
              <a:t> 15 </a:t>
            </a:r>
            <a:r>
              <a:rPr lang="tr-TR" dirty="0" err="1" smtClean="0"/>
              <a:t>and</a:t>
            </a:r>
            <a:r>
              <a:rPr lang="tr-TR" dirty="0" smtClean="0"/>
              <a:t> 18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	(yaşı 15 ve 17 arasında olan öğrenciler. Yaşı 16 ve 17 olanlar listelenecektir)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Distinct</a:t>
            </a:r>
            <a:r>
              <a:rPr lang="tr-TR" dirty="0" smtClean="0"/>
              <a:t> (Benzersiz kayıtlar)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Bir tabloda aynı kayıtlar tekrar ediyorsa benzersiz kayıtları seçmek için </a:t>
            </a:r>
            <a:r>
              <a:rPr lang="tr-TR" b="1" dirty="0" err="1" smtClean="0">
                <a:solidFill>
                  <a:srgbClr val="FF0000"/>
                </a:solidFill>
              </a:rPr>
              <a:t>distinct</a:t>
            </a:r>
            <a:r>
              <a:rPr lang="tr-TR" dirty="0" smtClean="0"/>
              <a:t> ifadesi kullanılır.</a:t>
            </a:r>
            <a:endParaRPr lang="tr-TR" dirty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971600" y="3717034"/>
          <a:ext cx="7272808" cy="2448270"/>
        </p:xfrm>
        <a:graphic>
          <a:graphicData uri="http://schemas.openxmlformats.org/drawingml/2006/table">
            <a:tbl>
              <a:tblPr/>
              <a:tblGrid>
                <a:gridCol w="1818202"/>
                <a:gridCol w="1818202"/>
                <a:gridCol w="1818202"/>
                <a:gridCol w="1818202"/>
              </a:tblGrid>
              <a:tr h="489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ad</a:t>
                      </a:r>
                      <a:endParaRPr lang="tr-TR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0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soyad</a:t>
                      </a:r>
                      <a:endParaRPr lang="tr-TR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0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sinif</a:t>
                      </a:r>
                      <a:endParaRPr lang="tr-TR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0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dogum</a:t>
                      </a:r>
                      <a:r>
                        <a:rPr lang="tr-TR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_tarihi</a:t>
                      </a:r>
                      <a:endParaRPr lang="tr-TR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Orhan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UÇAR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3-C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02.03.1999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tr-TR" sz="18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Ali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tr-TR" sz="18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ÇETİN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2-A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02.03.1998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Ekrem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ÇETİN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2-A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08.06.1998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Orhan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KAPLAN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4-C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latin typeface="Times New Roman"/>
                          <a:ea typeface="Times New Roman"/>
                        </a:rPr>
                        <a:t>09.01.1999</a:t>
                      </a:r>
                      <a:endParaRPr lang="tr-TR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nlı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anl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399</TotalTime>
  <Words>378</Words>
  <Application>Microsoft Office PowerPoint</Application>
  <PresentationFormat>Ekran Gösterisi (4:3)</PresentationFormat>
  <Paragraphs>202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23</vt:i4>
      </vt:variant>
    </vt:vector>
  </HeadingPairs>
  <TitlesOfParts>
    <vt:vector size="24" baseType="lpstr">
      <vt:lpstr>Canlı</vt:lpstr>
      <vt:lpstr>SQL Dili  (Data Manuplation Language)</vt:lpstr>
      <vt:lpstr>Temel Seçim Sorguları</vt:lpstr>
      <vt:lpstr>Seçime filtre eklemek</vt:lpstr>
      <vt:lpstr>Fitre Operatörleri</vt:lpstr>
      <vt:lpstr>Filtre Operatörleri</vt:lpstr>
      <vt:lpstr>Fitre Operatörleri</vt:lpstr>
      <vt:lpstr>Filtre Operatörleri</vt:lpstr>
      <vt:lpstr>Filtre Operatörleri</vt:lpstr>
      <vt:lpstr>Distinct (Benzersiz kayıtlar)</vt:lpstr>
      <vt:lpstr>Distinct</vt:lpstr>
      <vt:lpstr>Sql Fonksiyonları</vt:lpstr>
      <vt:lpstr>SUM Fonksiyonu</vt:lpstr>
      <vt:lpstr>AVG Fonksiyonu</vt:lpstr>
      <vt:lpstr>COUNT Fonksiyonu</vt:lpstr>
      <vt:lpstr>COUNT Fonksiyonu</vt:lpstr>
      <vt:lpstr>COUNT Fonksiyonu</vt:lpstr>
      <vt:lpstr>MAX Fonksiyonu</vt:lpstr>
      <vt:lpstr>MIN Fonksiyonu</vt:lpstr>
      <vt:lpstr>TOP</vt:lpstr>
      <vt:lpstr>TOP</vt:lpstr>
      <vt:lpstr>VERİLERİ SIRALAMA</vt:lpstr>
      <vt:lpstr>INSERT SORGULARI</vt:lpstr>
      <vt:lpstr>UPDATE  SORGULARI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Dili  (Data Manuplation Language)</dc:title>
  <dc:creator>Cankiri MEM</dc:creator>
  <cp:lastModifiedBy>Bilal</cp:lastModifiedBy>
  <cp:revision>85</cp:revision>
  <dcterms:created xsi:type="dcterms:W3CDTF">2012-03-07T08:21:11Z</dcterms:created>
  <dcterms:modified xsi:type="dcterms:W3CDTF">2012-11-14T08:12:28Z</dcterms:modified>
</cp:coreProperties>
</file>