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9DD1E-DF9D-4B74-B195-3D6E925C26B1}" type="datetimeFigureOut">
              <a:rPr lang="tr-TR" smtClean="0"/>
              <a:t>14.11.2012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7E5B1-F894-45F1-A3A6-A8A0E6183A7A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29863D1-F81F-4F4F-8504-DC840AEB624B}" type="datetime1">
              <a:rPr lang="tr-TR" smtClean="0"/>
              <a:t>14.11.2012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49478-E8E8-4DE7-BCDC-45CEECB84426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DFD76-DE42-40E0-9108-6F59B99BD348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29A26D2-9F83-4195-8F3D-DBA4A8C8776D}" type="datetime1">
              <a:rPr lang="tr-TR" smtClean="0"/>
              <a:t>14.11.2012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7D44C62-3DB8-49E9-82B1-69300433D9B6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0CBC4-397C-4A20-B598-74891ACB8D76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4BAB0-4D8F-40DB-9C62-006A49AB0909}" type="datetime1">
              <a:rPr lang="tr-TR" smtClean="0"/>
              <a:t>14.11.2012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B594155-82C2-4C2F-B1C2-70CF9E86FBA8}" type="datetime1">
              <a:rPr lang="tr-TR" smtClean="0"/>
              <a:t>14.11.2012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F53ED-5762-4285-A440-DC5411F78A55}" type="datetime1">
              <a:rPr lang="tr-TR" smtClean="0"/>
              <a:t>14.11.2012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2A4C19-45EF-44E9-8DEA-AB3B6F3AD275}" type="datetime1">
              <a:rPr lang="tr-TR" smtClean="0"/>
              <a:t>14.11.2012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8740236-2BB4-41C5-9612-533A48CF74A7}" type="datetime1">
              <a:rPr lang="tr-TR" smtClean="0"/>
              <a:t>14.11.2012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F3A1CBD-0934-45EF-915B-1EB71C9EA902}" type="datetime1">
              <a:rPr lang="tr-TR" smtClean="0"/>
              <a:t>14.11.2012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E70BAF-FC61-4C1A-A6C9-026AE7B069A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 smtClean="0"/>
              <a:t>Ms</a:t>
            </a:r>
            <a:r>
              <a:rPr lang="tr-TR" dirty="0" smtClean="0"/>
              <a:t> SQL SERVER FUNCTIONS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Halil İbrahim ARAÇ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724942"/>
          </a:xfrm>
        </p:spPr>
        <p:txBody>
          <a:bodyPr/>
          <a:lstStyle/>
          <a:p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valued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806986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2 İçerik Yer Tutucusu"/>
          <p:cNvSpPr>
            <a:spLocks noGrp="1"/>
          </p:cNvSpPr>
          <p:nvPr>
            <p:ph sz="quarter" idx="1"/>
          </p:nvPr>
        </p:nvSpPr>
        <p:spPr>
          <a:xfrm>
            <a:off x="539552" y="3645024"/>
            <a:ext cx="7467600" cy="2880320"/>
          </a:xfrm>
        </p:spPr>
        <p:txBody>
          <a:bodyPr>
            <a:normAutofit/>
          </a:bodyPr>
          <a:lstStyle/>
          <a:p>
            <a:r>
              <a:rPr lang="tr-TR" dirty="0" smtClean="0"/>
              <a:t>Kendisine gönderilen marka adına kayıtlı ilanların </a:t>
            </a:r>
            <a:r>
              <a:rPr lang="tr-TR" dirty="0" err="1" smtClean="0"/>
              <a:t>ID’lerini</a:t>
            </a:r>
            <a:r>
              <a:rPr lang="tr-TR" dirty="0" smtClean="0"/>
              <a:t> döndüren fonksiyon</a:t>
            </a:r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724942"/>
          </a:xfrm>
        </p:spPr>
        <p:txBody>
          <a:bodyPr/>
          <a:lstStyle/>
          <a:p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valued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endParaRPr lang="tr-TR" dirty="0"/>
          </a:p>
        </p:txBody>
      </p:sp>
      <p:sp>
        <p:nvSpPr>
          <p:cNvPr id="7" name="2 İçerik Yer Tutucusu"/>
          <p:cNvSpPr>
            <a:spLocks noGrp="1"/>
          </p:cNvSpPr>
          <p:nvPr>
            <p:ph sz="quarter" idx="1"/>
          </p:nvPr>
        </p:nvSpPr>
        <p:spPr>
          <a:xfrm>
            <a:off x="539552" y="3645024"/>
            <a:ext cx="7467600" cy="2880320"/>
          </a:xfrm>
        </p:spPr>
        <p:txBody>
          <a:bodyPr>
            <a:normAutofit/>
          </a:bodyPr>
          <a:lstStyle/>
          <a:p>
            <a:r>
              <a:rPr lang="tr-TR" dirty="0" smtClean="0"/>
              <a:t>Fonksiyonu denemek için marka adına bağlı olarak ilanların fiyatını 5% artıran sorguyu yazmaya çalışalım.</a:t>
            </a:r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1696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724942"/>
          </a:xfrm>
        </p:spPr>
        <p:txBody>
          <a:bodyPr/>
          <a:lstStyle/>
          <a:p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valued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endParaRPr lang="tr-TR" dirty="0"/>
          </a:p>
        </p:txBody>
      </p:sp>
      <p:sp>
        <p:nvSpPr>
          <p:cNvPr id="7" name="2 İçerik Yer Tutucusu"/>
          <p:cNvSpPr>
            <a:spLocks noGrp="1"/>
          </p:cNvSpPr>
          <p:nvPr>
            <p:ph sz="quarter" idx="1"/>
          </p:nvPr>
        </p:nvSpPr>
        <p:spPr>
          <a:xfrm>
            <a:off x="539552" y="3645024"/>
            <a:ext cx="7467600" cy="2880320"/>
          </a:xfrm>
        </p:spPr>
        <p:txBody>
          <a:bodyPr>
            <a:normAutofit/>
          </a:bodyPr>
          <a:lstStyle/>
          <a:p>
            <a:r>
              <a:rPr lang="tr-TR" dirty="0" smtClean="0"/>
              <a:t>Fonksiyonu denemek için marka adına bağlı olarak ilanların fiyatını 5% artıran sorguyu yazmaya çalışalım.</a:t>
            </a:r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16963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User</a:t>
            </a:r>
            <a:r>
              <a:rPr lang="tr-TR" dirty="0" smtClean="0"/>
              <a:t> </a:t>
            </a:r>
            <a:r>
              <a:rPr lang="tr-TR" dirty="0" err="1" smtClean="0"/>
              <a:t>defined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r>
              <a:rPr lang="tr-TR" dirty="0" smtClean="0"/>
              <a:t> (</a:t>
            </a:r>
            <a:r>
              <a:rPr lang="tr-TR" dirty="0" err="1" smtClean="0"/>
              <a:t>kullanici</a:t>
            </a:r>
            <a:r>
              <a:rPr lang="tr-TR" dirty="0" smtClean="0"/>
              <a:t> </a:t>
            </a:r>
            <a:r>
              <a:rPr lang="tr-TR" dirty="0" err="1" smtClean="0"/>
              <a:t>tanimli</a:t>
            </a:r>
            <a:r>
              <a:rPr lang="tr-TR" dirty="0" smtClean="0"/>
              <a:t> fonksiyonlar)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205064"/>
          </a:xfrm>
        </p:spPr>
        <p:txBody>
          <a:bodyPr/>
          <a:lstStyle/>
          <a:p>
            <a:r>
              <a:rPr lang="tr-TR" dirty="0" err="1" smtClean="0"/>
              <a:t>Proğramlama</a:t>
            </a:r>
            <a:r>
              <a:rPr lang="tr-TR" dirty="0" smtClean="0"/>
              <a:t> dillerinde işleri hızlandırmak için yazılan </a:t>
            </a:r>
            <a:r>
              <a:rPr lang="tr-TR" dirty="0" err="1" smtClean="0"/>
              <a:t>metodlar</a:t>
            </a:r>
            <a:r>
              <a:rPr lang="tr-TR" dirty="0" smtClean="0"/>
              <a:t> vardır.</a:t>
            </a:r>
          </a:p>
          <a:p>
            <a:r>
              <a:rPr lang="tr-TR" dirty="0" err="1" smtClean="0"/>
              <a:t>Sql</a:t>
            </a:r>
            <a:r>
              <a:rPr lang="tr-TR" dirty="0" smtClean="0"/>
              <a:t> Server’da da çok defa kullanılabilecek işlevleri saklayabileceğimiz yapılar </a:t>
            </a:r>
            <a:r>
              <a:rPr lang="tr-TR" dirty="0" err="1" smtClean="0"/>
              <a:t>User</a:t>
            </a:r>
            <a:r>
              <a:rPr lang="tr-TR" dirty="0" smtClean="0"/>
              <a:t> </a:t>
            </a:r>
            <a:r>
              <a:rPr lang="tr-TR" dirty="0" err="1" smtClean="0"/>
              <a:t>Defined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r>
              <a:rPr lang="tr-TR" dirty="0" smtClean="0"/>
              <a:t> yapılarıdır.</a:t>
            </a:r>
          </a:p>
          <a:p>
            <a:r>
              <a:rPr lang="tr-TR" dirty="0" smtClean="0"/>
              <a:t>Fonksiyonlar da </a:t>
            </a:r>
            <a:r>
              <a:rPr lang="tr-TR" dirty="0" err="1" smtClean="0"/>
              <a:t>Stored</a:t>
            </a:r>
            <a:r>
              <a:rPr lang="tr-TR" dirty="0" smtClean="0"/>
              <a:t> </a:t>
            </a:r>
            <a:r>
              <a:rPr lang="tr-TR" dirty="0" err="1" smtClean="0"/>
              <a:t>Procedur’ler</a:t>
            </a:r>
            <a:r>
              <a:rPr lang="tr-TR" dirty="0" smtClean="0"/>
              <a:t> gibi derlenerek sistemde saklanan yapılar olduğundan performansları çok yüksektir.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User</a:t>
            </a:r>
            <a:r>
              <a:rPr lang="tr-TR" dirty="0" smtClean="0"/>
              <a:t> </a:t>
            </a:r>
            <a:r>
              <a:rPr lang="tr-TR" dirty="0" err="1" smtClean="0"/>
              <a:t>defined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r>
              <a:rPr lang="tr-TR" dirty="0" smtClean="0"/>
              <a:t> (</a:t>
            </a:r>
            <a:r>
              <a:rPr lang="tr-TR" dirty="0" err="1" smtClean="0"/>
              <a:t>kullanici</a:t>
            </a:r>
            <a:r>
              <a:rPr lang="tr-TR" dirty="0" smtClean="0"/>
              <a:t> </a:t>
            </a:r>
            <a:r>
              <a:rPr lang="tr-TR" dirty="0" err="1" smtClean="0"/>
              <a:t>tanimli</a:t>
            </a:r>
            <a:r>
              <a:rPr lang="tr-TR" dirty="0" smtClean="0"/>
              <a:t> fonksiyonlar)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925144"/>
          </a:xfrm>
        </p:spPr>
        <p:txBody>
          <a:bodyPr>
            <a:normAutofit/>
          </a:bodyPr>
          <a:lstStyle/>
          <a:p>
            <a:r>
              <a:rPr lang="tr-TR" dirty="0" err="1" smtClean="0"/>
              <a:t>Stored</a:t>
            </a:r>
            <a:r>
              <a:rPr lang="tr-TR" dirty="0" smtClean="0"/>
              <a:t> </a:t>
            </a:r>
            <a:r>
              <a:rPr lang="tr-TR" dirty="0" err="1" smtClean="0"/>
              <a:t>Procedurlerden</a:t>
            </a:r>
            <a:r>
              <a:rPr lang="tr-TR" dirty="0" smtClean="0"/>
              <a:t> farklı olarak doğrudan çağrılmak yerine sorgu içerisinde sorgunun bir parçası olarak kullanılırlar.</a:t>
            </a:r>
          </a:p>
          <a:p>
            <a:r>
              <a:rPr lang="tr-TR" dirty="0" smtClean="0"/>
              <a:t>Normalde SQL Server içerisinde kayıtlı hazır olarak sunulan bir çok fonksiyon vardır. Bu </a:t>
            </a:r>
            <a:r>
              <a:rPr lang="tr-TR" dirty="0" err="1" smtClean="0"/>
              <a:t>foksiyonlara</a:t>
            </a:r>
            <a:r>
              <a:rPr lang="tr-TR" dirty="0" smtClean="0"/>
              <a:t> </a:t>
            </a:r>
            <a:r>
              <a:rPr lang="tr-TR" b="1" dirty="0" err="1" smtClean="0"/>
              <a:t>SystemFunctions</a:t>
            </a:r>
            <a:r>
              <a:rPr lang="tr-TR" b="1" dirty="0" smtClean="0"/>
              <a:t> </a:t>
            </a:r>
            <a:r>
              <a:rPr lang="tr-TR" dirty="0" smtClean="0"/>
              <a:t>diyoruz.</a:t>
            </a:r>
          </a:p>
          <a:p>
            <a:r>
              <a:rPr lang="tr-TR" dirty="0" smtClean="0"/>
              <a:t>Örneğin </a:t>
            </a:r>
            <a:r>
              <a:rPr lang="tr-TR" dirty="0" err="1" smtClean="0"/>
              <a:t>getdate</a:t>
            </a:r>
            <a:r>
              <a:rPr lang="tr-TR" dirty="0" smtClean="0"/>
              <a:t>() fonksiyonu bu sistem fonksiyonlarındandır.</a:t>
            </a:r>
          </a:p>
          <a:p>
            <a:r>
              <a:rPr lang="tr-TR" dirty="0" err="1" smtClean="0"/>
              <a:t>SystemFunctions’ların</a:t>
            </a:r>
            <a:r>
              <a:rPr lang="tr-TR" dirty="0" smtClean="0"/>
              <a:t> yetersiz olduğu durumlarda kendi tanımladığımız fonksiyonlarımızı yazmak durumunda kalırız.</a:t>
            </a:r>
          </a:p>
          <a:p>
            <a:endParaRPr lang="tr-TR" dirty="0" smtClean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User</a:t>
            </a:r>
            <a:r>
              <a:rPr lang="tr-TR" dirty="0" smtClean="0"/>
              <a:t> </a:t>
            </a:r>
            <a:r>
              <a:rPr lang="tr-TR" dirty="0" err="1" smtClean="0"/>
              <a:t>defined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r>
              <a:rPr lang="tr-TR" dirty="0" smtClean="0"/>
              <a:t> (</a:t>
            </a:r>
            <a:r>
              <a:rPr lang="tr-TR" dirty="0" err="1" smtClean="0"/>
              <a:t>kullanici</a:t>
            </a:r>
            <a:r>
              <a:rPr lang="tr-TR" dirty="0" smtClean="0"/>
              <a:t> </a:t>
            </a:r>
            <a:r>
              <a:rPr lang="tr-TR" dirty="0" err="1" smtClean="0"/>
              <a:t>tanimli</a:t>
            </a:r>
            <a:r>
              <a:rPr lang="tr-TR" dirty="0" smtClean="0"/>
              <a:t> fonksiyonlar)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628800"/>
            <a:ext cx="3818851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Dikdörtgen"/>
          <p:cNvSpPr/>
          <p:nvPr/>
        </p:nvSpPr>
        <p:spPr>
          <a:xfrm>
            <a:off x="1115616" y="3573016"/>
            <a:ext cx="2952328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Dikdörtgen"/>
          <p:cNvSpPr/>
          <p:nvPr/>
        </p:nvSpPr>
        <p:spPr>
          <a:xfrm>
            <a:off x="1403648" y="4437112"/>
            <a:ext cx="2448272" cy="1584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8" name="7 Düz Ok Bağlayıcısı"/>
          <p:cNvCxnSpPr/>
          <p:nvPr/>
        </p:nvCxnSpPr>
        <p:spPr>
          <a:xfrm flipV="1">
            <a:off x="4067944" y="2636912"/>
            <a:ext cx="122413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9 Metin kutusu"/>
          <p:cNvSpPr txBox="1"/>
          <p:nvPr/>
        </p:nvSpPr>
        <p:spPr>
          <a:xfrm>
            <a:off x="5364088" y="1988840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Veritabanımıza ait tüm fonksiyonlarımıza burada ulaşabiliriz.</a:t>
            </a:r>
            <a:endParaRPr lang="tr-TR" dirty="0"/>
          </a:p>
        </p:txBody>
      </p:sp>
      <p:cxnSp>
        <p:nvCxnSpPr>
          <p:cNvPr id="11" name="10 Düz Ok Bağlayıcısı"/>
          <p:cNvCxnSpPr/>
          <p:nvPr/>
        </p:nvCxnSpPr>
        <p:spPr>
          <a:xfrm flipV="1">
            <a:off x="3707904" y="4221088"/>
            <a:ext cx="115212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12 Metin kutusu"/>
          <p:cNvSpPr txBox="1"/>
          <p:nvPr/>
        </p:nvSpPr>
        <p:spPr>
          <a:xfrm>
            <a:off x="4860032" y="3861048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Sistemde hazır olarak gelen fonksiyonlarımıza buradan erişebiliriz.</a:t>
            </a:r>
            <a:endParaRPr lang="tr-TR" dirty="0"/>
          </a:p>
        </p:txBody>
      </p:sp>
      <p:sp>
        <p:nvSpPr>
          <p:cNvPr id="12" name="11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Fonksiyon çeşitleri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899592" y="2060848"/>
            <a:ext cx="6696744" cy="4077072"/>
          </a:xfrm>
        </p:spPr>
        <p:txBody>
          <a:bodyPr/>
          <a:lstStyle/>
          <a:p>
            <a:pPr marL="457200" indent="-457200">
              <a:buSzPct val="92000"/>
              <a:buFont typeface="+mj-lt"/>
              <a:buAutoNum type="arabicPeriod"/>
            </a:pPr>
            <a:r>
              <a:rPr lang="tr-TR" dirty="0" err="1" smtClean="0"/>
              <a:t>Scalar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endParaRPr lang="tr-TR" dirty="0" smtClean="0"/>
          </a:p>
          <a:p>
            <a:pPr marL="457200" indent="-457200">
              <a:buSzPct val="92000"/>
              <a:buFont typeface="+mj-lt"/>
              <a:buAutoNum type="arabicPeriod"/>
            </a:pPr>
            <a:r>
              <a:rPr lang="tr-TR" dirty="0" err="1" smtClean="0"/>
              <a:t>In</a:t>
            </a:r>
            <a:r>
              <a:rPr lang="tr-TR" dirty="0" smtClean="0"/>
              <a:t>-</a:t>
            </a:r>
            <a:r>
              <a:rPr lang="tr-TR" dirty="0" err="1" smtClean="0"/>
              <a:t>Line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Valued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endParaRPr lang="tr-TR" dirty="0" smtClean="0"/>
          </a:p>
          <a:p>
            <a:pPr marL="457200" indent="-457200">
              <a:buSzPct val="92000"/>
              <a:buFont typeface="+mj-lt"/>
              <a:buAutoNum type="arabicPeriod"/>
            </a:pPr>
            <a:r>
              <a:rPr lang="tr-TR" dirty="0" err="1" smtClean="0"/>
              <a:t>Multistatement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Valued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Scalar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err="1" smtClean="0"/>
              <a:t>Scalar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r>
              <a:rPr lang="tr-TR" dirty="0" smtClean="0"/>
              <a:t> geriye tek bir değer döndüren fonksiyonlarda kullanılabilir.</a:t>
            </a:r>
          </a:p>
          <a:p>
            <a:r>
              <a:rPr lang="tr-TR" dirty="0" smtClean="0"/>
              <a:t>Örneğin Fiyatı en yüksek olan ilanımızın ID değerini döndüren fonksiyonumuz </a:t>
            </a:r>
            <a:r>
              <a:rPr lang="tr-TR" dirty="0" err="1" smtClean="0"/>
              <a:t>Scalar</a:t>
            </a:r>
            <a:r>
              <a:rPr lang="tr-TR" dirty="0" smtClean="0"/>
              <a:t> bir fonksiyondur. Çünkü bu fonksiyon geriye sadece tek bir sayı gönderecektir.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39154"/>
            <a:ext cx="7467600" cy="1705670"/>
          </a:xfrm>
        </p:spPr>
        <p:txBody>
          <a:bodyPr>
            <a:normAutofit fontScale="90000"/>
          </a:bodyPr>
          <a:lstStyle/>
          <a:p>
            <a:r>
              <a:rPr lang="tr-TR" dirty="0" err="1" smtClean="0"/>
              <a:t>Inline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valued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r>
              <a:rPr lang="tr-TR" dirty="0" smtClean="0"/>
              <a:t> </a:t>
            </a:r>
            <a:br>
              <a:rPr lang="tr-TR" dirty="0" smtClean="0"/>
            </a:br>
            <a:r>
              <a:rPr lang="tr-TR" dirty="0" smtClean="0"/>
              <a:t>ve</a:t>
            </a:r>
            <a:br>
              <a:rPr lang="tr-TR" dirty="0" smtClean="0"/>
            </a:br>
            <a:r>
              <a:rPr lang="tr-TR" dirty="0" err="1" smtClean="0"/>
              <a:t>multistatement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valued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7467600" cy="4557120"/>
          </a:xfrm>
        </p:spPr>
        <p:txBody>
          <a:bodyPr/>
          <a:lstStyle/>
          <a:p>
            <a:r>
              <a:rPr lang="tr-TR" dirty="0" smtClean="0"/>
              <a:t>Her iki fonksiyon çeşidimizde geriye tablo döndürebilir.</a:t>
            </a:r>
          </a:p>
          <a:p>
            <a:r>
              <a:rPr lang="tr-TR" dirty="0" smtClean="0"/>
              <a:t>Aralarındaki fark ise “inline” fonksiyonlarda insert, </a:t>
            </a:r>
            <a:r>
              <a:rPr lang="tr-TR" dirty="0" err="1" smtClean="0"/>
              <a:t>update</a:t>
            </a:r>
            <a:r>
              <a:rPr lang="tr-TR" dirty="0" smtClean="0"/>
              <a:t> ve </a:t>
            </a:r>
            <a:r>
              <a:rPr lang="tr-TR" dirty="0" err="1" smtClean="0"/>
              <a:t>delete</a:t>
            </a:r>
            <a:r>
              <a:rPr lang="tr-TR" dirty="0" smtClean="0"/>
              <a:t> kullanılabilirken “</a:t>
            </a:r>
            <a:r>
              <a:rPr lang="tr-TR" dirty="0" err="1" smtClean="0"/>
              <a:t>multistatement</a:t>
            </a:r>
            <a:r>
              <a:rPr lang="tr-TR" dirty="0" smtClean="0"/>
              <a:t>” fonksiyonlarda </a:t>
            </a:r>
            <a:r>
              <a:rPr lang="tr-TR" dirty="0" err="1" smtClean="0"/>
              <a:t>kullanılabilimesidir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724942"/>
          </a:xfrm>
        </p:spPr>
        <p:txBody>
          <a:bodyPr/>
          <a:lstStyle/>
          <a:p>
            <a:r>
              <a:rPr lang="tr-TR" dirty="0" err="1" smtClean="0"/>
              <a:t>Scalar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7585609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724942"/>
          </a:xfrm>
        </p:spPr>
        <p:txBody>
          <a:bodyPr/>
          <a:lstStyle/>
          <a:p>
            <a:r>
              <a:rPr lang="tr-TR" dirty="0" err="1" smtClean="0"/>
              <a:t>Scalar</a:t>
            </a:r>
            <a:r>
              <a:rPr lang="tr-TR" dirty="0" smtClean="0"/>
              <a:t> </a:t>
            </a:r>
            <a:r>
              <a:rPr lang="tr-TR" dirty="0" err="1" smtClean="0"/>
              <a:t>functions</a:t>
            </a:r>
            <a:endParaRPr lang="tr-TR" dirty="0"/>
          </a:p>
        </p:txBody>
      </p:sp>
      <p:sp>
        <p:nvSpPr>
          <p:cNvPr id="4" name="2 İçerik Yer Tutucusu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467600" cy="1008112"/>
          </a:xfrm>
        </p:spPr>
        <p:txBody>
          <a:bodyPr/>
          <a:lstStyle/>
          <a:p>
            <a:r>
              <a:rPr lang="tr-TR" dirty="0" smtClean="0"/>
              <a:t>Fonksiyonumuzu denemek için aşağıdaki sorguyu kullanabiliriz.</a:t>
            </a:r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068960"/>
            <a:ext cx="833776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933056"/>
            <a:ext cx="321553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322</TotalTime>
  <Words>287</Words>
  <Application>Microsoft Office PowerPoint</Application>
  <PresentationFormat>Ekran Gösterisi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Cumba</vt:lpstr>
      <vt:lpstr>Ms SQL SERVER FUNCTIONS</vt:lpstr>
      <vt:lpstr>User defined functions (kullanici tanimli fonksiyonlar)</vt:lpstr>
      <vt:lpstr>User defined functions (kullanici tanimli fonksiyonlar)</vt:lpstr>
      <vt:lpstr>User defined functions (kullanici tanimli fonksiyonlar)</vt:lpstr>
      <vt:lpstr>Fonksiyon çeşitleri</vt:lpstr>
      <vt:lpstr>Scalar functions</vt:lpstr>
      <vt:lpstr>Inline table valued functions  ve multistatement table valued functions </vt:lpstr>
      <vt:lpstr>Scalar functions</vt:lpstr>
      <vt:lpstr>Scalar functions</vt:lpstr>
      <vt:lpstr>Table valued functions</vt:lpstr>
      <vt:lpstr>Table valued functions</vt:lpstr>
      <vt:lpstr>Table valued functions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FUNCTIONS</dc:title>
  <dc:creator>Cankiri MEM</dc:creator>
  <cp:lastModifiedBy>Bilal</cp:lastModifiedBy>
  <cp:revision>34</cp:revision>
  <dcterms:created xsi:type="dcterms:W3CDTF">2012-05-22T06:40:08Z</dcterms:created>
  <dcterms:modified xsi:type="dcterms:W3CDTF">2012-11-14T08:12:40Z</dcterms:modified>
</cp:coreProperties>
</file>