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AD12B-1FC0-4C54-B76E-343ED3786FBE}" type="datetimeFigureOut">
              <a:rPr lang="tr-TR" smtClean="0"/>
              <a:pPr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1D472-3D40-4662-AA4E-60659A58545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1D472-3D40-4662-AA4E-60659A585457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1D472-3D40-4662-AA4E-60659A585457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1D472-3D40-4662-AA4E-60659A585457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1D472-3D40-4662-AA4E-60659A585457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tr-TR" altLang="ja-JP" smtClean="0"/>
              <a:t>Asıl alt başlık stilini düzenlemek için tıklatın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DB4862F4-4229-43FA-9B11-F1385923BF37}" type="datetime1">
              <a:rPr lang="tr-TR" smtClean="0"/>
              <a:t>14.11.2012</a:t>
            </a:fld>
            <a:endParaRPr lang="tr-TR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DC73663-574C-4BAA-88DC-A89F7771923D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D534E257-1E8C-495F-BD63-CC3C2B2BCD3F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tr-TR" altLang="ja-JP" smtClean="0"/>
              <a:t>Asıl alt başlık stilini düzenlemek için tıklatın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6417D-5480-498D-97B0-3E7C96C3795F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35C9B-EACC-4C68-ADE4-97DFA1693584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BAEFE3E5-365A-49E8-B95F-131D4F0DDFB1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2002694-2168-41FF-AA44-7B2C1F0F7B94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435B4840-64FD-4900-9611-6506C8A51D46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5E62-B7F1-4B1D-A2A4-449B199C75D7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56D9-341C-4FEF-9B4F-66BF586E173E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tr-TR" altLang="ja-JP" smtClean="0"/>
              <a:t>Asıl başlık stili için tıklatın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F40E86B0-0277-45E8-A11D-03178587A9F2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FAC9F2C5-3ABC-4CCC-861B-D87F4A4E2254}" type="datetime1">
              <a:rPr lang="tr-TR" smtClean="0"/>
              <a:t>14.11.2012</a:t>
            </a:fld>
            <a:endParaRPr lang="tr-TR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tr-TR" altLang="ja-JP" smtClean="0"/>
              <a:t>Asıl başlık stili için tıklatın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tr-TR" altLang="ja-JP" smtClean="0"/>
              <a:t>Resim eklemek için simgeyi tıklatın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tr-TR" altLang="ja-JP" smtClean="0"/>
              <a:t>Asıl metin stillerini düzenlemek için tıklatın</a:t>
            </a:r>
          </a:p>
          <a:p>
            <a:pPr lvl="1"/>
            <a:r>
              <a:rPr kumimoji="1" lang="tr-TR" altLang="ja-JP" smtClean="0"/>
              <a:t>İkinci düzey</a:t>
            </a:r>
          </a:p>
          <a:p>
            <a:pPr lvl="2"/>
            <a:r>
              <a:rPr kumimoji="1" lang="tr-TR" altLang="ja-JP" smtClean="0"/>
              <a:t>Üçüncü düzey</a:t>
            </a:r>
          </a:p>
          <a:p>
            <a:pPr lvl="3"/>
            <a:r>
              <a:rPr kumimoji="1" lang="tr-TR" altLang="ja-JP" smtClean="0"/>
              <a:t>Dördüncü düzey</a:t>
            </a:r>
          </a:p>
          <a:p>
            <a:pPr lvl="4"/>
            <a:r>
              <a:rPr kumimoji="1" lang="tr-TR" altLang="ja-JP" smtClean="0"/>
              <a:t>Beşinci düzey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45481BA0-B653-47C9-9A11-49ED95897C75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4EAB72E4-D0F3-4F6E-9265-705692034B8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42910" y="1052736"/>
            <a:ext cx="7772400" cy="2631843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SQL</a:t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GROUP BY</a:t>
            </a:r>
            <a:br>
              <a:rPr lang="tr-TR" dirty="0" smtClean="0"/>
            </a:br>
            <a:r>
              <a:rPr lang="tr-TR" dirty="0" smtClean="0"/>
              <a:t>HAVING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772400" cy="900122"/>
          </a:xfrm>
        </p:spPr>
        <p:txBody>
          <a:bodyPr/>
          <a:lstStyle/>
          <a:p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143000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her ülke için bayan ve erkek çalışanların sayısını ve yaş ortalamalarını bulalım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149080"/>
            <a:ext cx="8424936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1600" b="1" dirty="0"/>
              <a:t>SELECT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cinsiyet</a:t>
            </a:r>
            <a:r>
              <a:rPr lang="tr-TR" sz="1600" dirty="0"/>
              <a:t>,</a:t>
            </a:r>
            <a:r>
              <a:rPr lang="tr-TR" sz="1600" dirty="0" smtClean="0"/>
              <a:t> AVG</a:t>
            </a:r>
            <a:r>
              <a:rPr lang="tr-TR" sz="1600" dirty="0"/>
              <a:t>(</a:t>
            </a:r>
            <a:r>
              <a:rPr lang="tr-TR" sz="1600" dirty="0" smtClean="0"/>
              <a:t>yas</a:t>
            </a:r>
            <a:r>
              <a:rPr lang="tr-TR" sz="1600" dirty="0"/>
              <a:t>),</a:t>
            </a:r>
            <a:r>
              <a:rPr lang="tr-TR" sz="1600" dirty="0" smtClean="0"/>
              <a:t> </a:t>
            </a:r>
            <a:r>
              <a:rPr lang="tr-TR" sz="1600" b="1" dirty="0"/>
              <a:t>COUNT</a:t>
            </a:r>
            <a:r>
              <a:rPr lang="tr-TR" sz="1600" dirty="0"/>
              <a:t>(*)</a:t>
            </a:r>
            <a:r>
              <a:rPr lang="tr-TR" sz="1600" dirty="0" smtClean="0"/>
              <a:t> </a:t>
            </a:r>
            <a:r>
              <a:rPr lang="tr-TR" sz="1600" b="1" dirty="0"/>
              <a:t>FROM</a:t>
            </a:r>
            <a:r>
              <a:rPr lang="tr-TR" sz="1600" dirty="0" smtClean="0"/>
              <a:t>  </a:t>
            </a:r>
            <a:r>
              <a:rPr lang="tr-TR" sz="1600" dirty="0" err="1" smtClean="0"/>
              <a:t>kisiler</a:t>
            </a:r>
            <a:r>
              <a:rPr lang="tr-TR" sz="1600" dirty="0" smtClean="0"/>
              <a:t>   </a:t>
            </a:r>
            <a:r>
              <a:rPr lang="tr-TR" sz="1600" b="1" dirty="0"/>
              <a:t>GROUP</a:t>
            </a:r>
            <a:r>
              <a:rPr lang="tr-TR" sz="1600" dirty="0" smtClean="0"/>
              <a:t> </a:t>
            </a:r>
            <a:r>
              <a:rPr lang="tr-TR" sz="1600" b="1" dirty="0"/>
              <a:t>BY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cinsiyet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467544" y="4509120"/>
          <a:ext cx="3960440" cy="2133600"/>
        </p:xfrm>
        <a:graphic>
          <a:graphicData uri="http://schemas.openxmlformats.org/drawingml/2006/table">
            <a:tbl>
              <a:tblPr/>
              <a:tblGrid>
                <a:gridCol w="990110"/>
                <a:gridCol w="842332"/>
                <a:gridCol w="1119886"/>
                <a:gridCol w="1008112"/>
              </a:tblGrid>
              <a:tr h="0">
                <a:tc>
                  <a:txBody>
                    <a:bodyPr/>
                    <a:lstStyle/>
                    <a:p>
                      <a:r>
                        <a:rPr lang="tr-TR" sz="14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cinsiyet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AVG(yas)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COUNT(*)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30.0000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35.0000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29.7500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22.6667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40.0000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45.0000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143000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her ülke için bayan ve erkek çalışanların sayısını ve yaş ortalamalarını bulalım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4140369"/>
            <a:ext cx="864096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1600" b="1" dirty="0"/>
              <a:t>SELECT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cinsiyet</a:t>
            </a:r>
            <a:r>
              <a:rPr lang="tr-TR" sz="1600" dirty="0"/>
              <a:t>,</a:t>
            </a:r>
            <a:r>
              <a:rPr lang="tr-TR" sz="1600" dirty="0" smtClean="0"/>
              <a:t> AVG</a:t>
            </a:r>
            <a:r>
              <a:rPr lang="tr-TR" sz="1600" dirty="0"/>
              <a:t>(</a:t>
            </a:r>
            <a:r>
              <a:rPr lang="tr-TR" sz="1600" dirty="0" smtClean="0"/>
              <a:t>yas</a:t>
            </a:r>
            <a:r>
              <a:rPr lang="tr-TR" sz="1600" dirty="0"/>
              <a:t>),</a:t>
            </a:r>
            <a:r>
              <a:rPr lang="tr-TR" sz="1600" dirty="0" smtClean="0"/>
              <a:t> </a:t>
            </a:r>
            <a:r>
              <a:rPr lang="tr-TR" sz="1600" b="1" dirty="0"/>
              <a:t>COUNT</a:t>
            </a:r>
            <a:r>
              <a:rPr lang="tr-TR" sz="1600" dirty="0"/>
              <a:t>(*)</a:t>
            </a:r>
            <a:r>
              <a:rPr lang="tr-TR" sz="1600" dirty="0" smtClean="0"/>
              <a:t> </a:t>
            </a:r>
            <a:r>
              <a:rPr lang="tr-TR" sz="1600" b="1" dirty="0"/>
              <a:t>FROM</a:t>
            </a:r>
            <a:r>
              <a:rPr lang="tr-TR" sz="1600" dirty="0" smtClean="0"/>
              <a:t>  </a:t>
            </a:r>
            <a:r>
              <a:rPr lang="tr-TR" sz="1600" dirty="0" err="1" smtClean="0"/>
              <a:t>kisiler</a:t>
            </a:r>
            <a:r>
              <a:rPr lang="tr-TR" sz="1600" dirty="0" smtClean="0"/>
              <a:t>  </a:t>
            </a:r>
            <a:r>
              <a:rPr lang="tr-TR" sz="1600" b="1" dirty="0"/>
              <a:t>WHERE</a:t>
            </a:r>
            <a:r>
              <a:rPr lang="tr-TR" sz="1600" dirty="0" smtClean="0"/>
              <a:t> maaş </a:t>
            </a:r>
            <a:r>
              <a:rPr lang="tr-TR" sz="1600" dirty="0"/>
              <a:t>&gt;</a:t>
            </a:r>
            <a:r>
              <a:rPr lang="tr-TR" sz="1600" dirty="0" smtClean="0"/>
              <a:t> </a:t>
            </a:r>
            <a:r>
              <a:rPr lang="tr-TR" sz="1600" dirty="0"/>
              <a:t>2000</a:t>
            </a:r>
            <a:r>
              <a:rPr lang="tr-TR" sz="1600" dirty="0" smtClean="0"/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1600" b="1" dirty="0" smtClean="0"/>
              <a:t>GROUP</a:t>
            </a:r>
            <a:r>
              <a:rPr lang="tr-TR" sz="1600" dirty="0" smtClean="0"/>
              <a:t> </a:t>
            </a:r>
            <a:r>
              <a:rPr lang="tr-TR" sz="1600" b="1" dirty="0"/>
              <a:t>BY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cinsiyet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323528" y="4724400"/>
          <a:ext cx="3960440" cy="2133600"/>
        </p:xfrm>
        <a:graphic>
          <a:graphicData uri="http://schemas.openxmlformats.org/drawingml/2006/table">
            <a:tbl>
              <a:tblPr/>
              <a:tblGrid>
                <a:gridCol w="990110"/>
                <a:gridCol w="842332"/>
                <a:gridCol w="1119886"/>
                <a:gridCol w="1008112"/>
              </a:tblGrid>
              <a:tr h="0">
                <a:tc>
                  <a:txBody>
                    <a:bodyPr/>
                    <a:lstStyle/>
                    <a:p>
                      <a:r>
                        <a:rPr lang="tr-TR" sz="14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cinsiyet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AVG(yas)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COUNT(*)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30.0000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35.0000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 smtClean="0"/>
                        <a:t>28.0000</a:t>
                      </a:r>
                      <a:endParaRPr lang="tr-TR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22.6667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40.0000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45.0000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Having</a:t>
            </a:r>
            <a:r>
              <a:rPr lang="tr-TR" dirty="0" smtClean="0"/>
              <a:t> deyimi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Having</a:t>
            </a:r>
            <a:r>
              <a:rPr lang="tr-TR" dirty="0" smtClean="0"/>
              <a:t> deyimi </a:t>
            </a:r>
            <a:r>
              <a:rPr lang="tr-TR" dirty="0" err="1" smtClean="0"/>
              <a:t>groupby</a:t>
            </a:r>
            <a:r>
              <a:rPr lang="tr-TR" dirty="0" smtClean="0"/>
              <a:t> ifadesi ile birlikte kullanılır.</a:t>
            </a:r>
          </a:p>
          <a:p>
            <a:r>
              <a:rPr lang="tr-TR" dirty="0" err="1" smtClean="0"/>
              <a:t>Groupby</a:t>
            </a:r>
            <a:r>
              <a:rPr lang="tr-TR" dirty="0" smtClean="0"/>
              <a:t> ifadesinden sonra kullanılır.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143000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Yaş ortalaması 30’un üzerinde olan ülkelerin maaş </a:t>
            </a:r>
            <a:r>
              <a:rPr lang="tr-TR" sz="2800" b="1" dirty="0" err="1" smtClean="0"/>
              <a:t>ortalamarını</a:t>
            </a:r>
            <a:r>
              <a:rPr lang="tr-TR" sz="2800" b="1" dirty="0" smtClean="0"/>
              <a:t> getirelim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4263479"/>
            <a:ext cx="864096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1600" b="1" dirty="0"/>
              <a:t>SELECT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AVG</a:t>
            </a:r>
            <a:r>
              <a:rPr lang="tr-TR" sz="1600" dirty="0"/>
              <a:t>(</a:t>
            </a:r>
            <a:r>
              <a:rPr lang="tr-TR" sz="1600" dirty="0" smtClean="0"/>
              <a:t>maaş</a:t>
            </a:r>
            <a:r>
              <a:rPr lang="tr-TR" sz="1600" dirty="0"/>
              <a:t>)</a:t>
            </a:r>
            <a:r>
              <a:rPr lang="tr-TR" sz="1600" dirty="0" smtClean="0"/>
              <a:t>  </a:t>
            </a:r>
            <a:r>
              <a:rPr lang="tr-TR" sz="1600" b="1" dirty="0" smtClean="0"/>
              <a:t>FROM</a:t>
            </a:r>
            <a:r>
              <a:rPr lang="tr-TR" sz="1600" dirty="0" smtClean="0"/>
              <a:t>   </a:t>
            </a:r>
            <a:r>
              <a:rPr lang="tr-TR" sz="1600" dirty="0" err="1" smtClean="0"/>
              <a:t>kisiler</a:t>
            </a:r>
            <a:r>
              <a:rPr lang="tr-TR" sz="1600" dirty="0" smtClean="0"/>
              <a:t>  </a:t>
            </a:r>
            <a:r>
              <a:rPr lang="tr-TR" sz="1600" b="1" dirty="0"/>
              <a:t>GROUP</a:t>
            </a:r>
            <a:r>
              <a:rPr lang="tr-TR" sz="1600" dirty="0" smtClean="0"/>
              <a:t> </a:t>
            </a:r>
            <a:r>
              <a:rPr lang="tr-TR" sz="1600" b="1" dirty="0"/>
              <a:t>BY</a:t>
            </a:r>
            <a:r>
              <a:rPr lang="tr-TR" sz="1600" dirty="0" smtClean="0"/>
              <a:t>  ülke  </a:t>
            </a:r>
            <a:r>
              <a:rPr lang="tr-TR" sz="1600" b="1" dirty="0" smtClean="0"/>
              <a:t>HAVING</a:t>
            </a:r>
            <a:r>
              <a:rPr lang="tr-TR" sz="1600" dirty="0" smtClean="0"/>
              <a:t> AVG</a:t>
            </a:r>
            <a:r>
              <a:rPr lang="tr-TR" sz="1600" dirty="0"/>
              <a:t>(</a:t>
            </a:r>
            <a:r>
              <a:rPr lang="tr-TR" sz="1600" dirty="0" smtClean="0"/>
              <a:t>yas</a:t>
            </a:r>
            <a:r>
              <a:rPr lang="tr-TR" sz="1600" dirty="0"/>
              <a:t>)</a:t>
            </a:r>
            <a:r>
              <a:rPr lang="tr-TR" sz="1600" dirty="0" smtClean="0"/>
              <a:t> </a:t>
            </a:r>
            <a:r>
              <a:rPr lang="tr-TR" sz="1600" dirty="0"/>
              <a:t>&gt;</a:t>
            </a:r>
            <a:r>
              <a:rPr lang="tr-TR" sz="1600" dirty="0" smtClean="0"/>
              <a:t> </a:t>
            </a:r>
            <a:r>
              <a:rPr lang="tr-TR" sz="1600" dirty="0"/>
              <a:t>30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539552" y="4941168"/>
          <a:ext cx="2808312" cy="914400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</a:tblGrid>
              <a:tr h="0"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AVG(maaş)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3700.0000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3500.0000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143000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1’den fazla çalışanı olan ülkeler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4263479"/>
            <a:ext cx="8640960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/>
              <a:t>SELECT</a:t>
            </a:r>
            <a:r>
              <a:rPr lang="en-US" sz="1600" dirty="0" smtClean="0"/>
              <a:t> </a:t>
            </a:r>
            <a:r>
              <a:rPr lang="en-US" sz="1600" dirty="0" err="1" smtClean="0"/>
              <a:t>şehir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b="1" dirty="0"/>
              <a:t>COUNT</a:t>
            </a:r>
            <a:r>
              <a:rPr lang="en-US" sz="1600" dirty="0"/>
              <a:t>(*)</a:t>
            </a:r>
            <a:r>
              <a:rPr lang="en-US" sz="1600" dirty="0" smtClean="0"/>
              <a:t> </a:t>
            </a:r>
            <a:r>
              <a:rPr lang="en-US" sz="1600" b="1" dirty="0"/>
              <a:t>FROM</a:t>
            </a:r>
            <a:r>
              <a:rPr lang="en-US" sz="1600" dirty="0" smtClean="0"/>
              <a:t> </a:t>
            </a:r>
            <a:r>
              <a:rPr lang="tr-TR" sz="1600" dirty="0" smtClean="0"/>
              <a:t> </a:t>
            </a:r>
            <a:r>
              <a:rPr lang="en-US" sz="1600" dirty="0" err="1" smtClean="0"/>
              <a:t>kisiler</a:t>
            </a:r>
            <a:r>
              <a:rPr lang="tr-TR" sz="1600" dirty="0" smtClean="0"/>
              <a:t> </a:t>
            </a:r>
            <a:r>
              <a:rPr lang="en-US" sz="1600" dirty="0" smtClean="0"/>
              <a:t> </a:t>
            </a:r>
            <a:r>
              <a:rPr lang="en-US" sz="1600" b="1" dirty="0"/>
              <a:t>GROUP</a:t>
            </a:r>
            <a:r>
              <a:rPr lang="en-US" sz="1600" dirty="0" smtClean="0"/>
              <a:t> </a:t>
            </a:r>
            <a:r>
              <a:rPr lang="en-US" sz="1600" b="1" dirty="0"/>
              <a:t>BY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şehir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b="1" dirty="0" smtClean="0"/>
              <a:t>HAVING</a:t>
            </a:r>
            <a:r>
              <a:rPr lang="en-US" sz="1600" dirty="0" smtClean="0"/>
              <a:t> </a:t>
            </a:r>
            <a:r>
              <a:rPr lang="en-US" sz="1600" b="1" dirty="0"/>
              <a:t>COUNT</a:t>
            </a:r>
            <a:r>
              <a:rPr lang="en-US" sz="1600" dirty="0"/>
              <a:t>(*)</a:t>
            </a:r>
            <a:r>
              <a:rPr lang="en-US" sz="1600" dirty="0" smtClean="0"/>
              <a:t> </a:t>
            </a:r>
            <a:r>
              <a:rPr lang="en-US" sz="1600" dirty="0"/>
              <a:t>&gt;</a:t>
            </a:r>
            <a:r>
              <a:rPr lang="en-US" sz="1600" dirty="0" smtClean="0"/>
              <a:t> </a:t>
            </a:r>
            <a:r>
              <a:rPr lang="en-US" sz="1600" dirty="0"/>
              <a:t>1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539552" y="4941168"/>
          <a:ext cx="2880320" cy="1463040"/>
        </p:xfrm>
        <a:graphic>
          <a:graphicData uri="http://schemas.openxmlformats.org/drawingml/2006/table">
            <a:tbl>
              <a:tblPr/>
              <a:tblGrid>
                <a:gridCol w="1440160"/>
                <a:gridCol w="1440160"/>
              </a:tblGrid>
              <a:tr h="0">
                <a:tc>
                  <a:txBody>
                    <a:bodyPr/>
                    <a:lstStyle/>
                    <a:p>
                      <a:r>
                        <a:rPr lang="tr-TR" b="1" dirty="0" err="1" smtClean="0"/>
                        <a:t>sehir</a:t>
                      </a:r>
                      <a:endParaRPr lang="tr-TR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b="1" dirty="0" err="1" smtClean="0"/>
                        <a:t>Count</a:t>
                      </a:r>
                      <a:r>
                        <a:rPr lang="tr-TR" b="1" dirty="0" smtClean="0"/>
                        <a:t>(*)</a:t>
                      </a:r>
                      <a:endParaRPr lang="tr-TR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dirty="0"/>
                        <a:t>Adana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/>
                        <a:t>Ankara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/>
                        <a:t>New York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tr-TR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143000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Erkek çalışanların sayısı 1’den fazla olan ülkelerin maaş ortalaması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4263479"/>
            <a:ext cx="8856984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/>
              <a:t>SELECT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r>
              <a:rPr lang="en-US" sz="1600" dirty="0"/>
              <a:t>,</a:t>
            </a:r>
            <a:r>
              <a:rPr lang="en-US" sz="1600" dirty="0" smtClean="0"/>
              <a:t> AVG</a:t>
            </a:r>
            <a:r>
              <a:rPr lang="en-US" sz="1600" dirty="0"/>
              <a:t>(</a:t>
            </a:r>
            <a:r>
              <a:rPr lang="en-US" sz="1600" dirty="0" err="1" smtClean="0"/>
              <a:t>maaş</a:t>
            </a:r>
            <a:r>
              <a:rPr lang="en-US" sz="1600" dirty="0"/>
              <a:t>)</a:t>
            </a:r>
            <a:r>
              <a:rPr lang="en-US" sz="1600" dirty="0" smtClean="0"/>
              <a:t> </a:t>
            </a:r>
            <a:r>
              <a:rPr lang="en-US" sz="1600" b="1" dirty="0"/>
              <a:t>FROM</a:t>
            </a:r>
            <a:r>
              <a:rPr lang="en-US" sz="1600" dirty="0" smtClean="0"/>
              <a:t> </a:t>
            </a:r>
            <a:r>
              <a:rPr lang="tr-TR" sz="1600" dirty="0" smtClean="0"/>
              <a:t> </a:t>
            </a:r>
            <a:r>
              <a:rPr lang="en-US" sz="1600" dirty="0" err="1" smtClean="0"/>
              <a:t>kisiler</a:t>
            </a:r>
            <a:r>
              <a:rPr lang="tr-TR" sz="1600" dirty="0" smtClean="0"/>
              <a:t> </a:t>
            </a:r>
            <a:r>
              <a:rPr lang="en-US" sz="1600" dirty="0" smtClean="0"/>
              <a:t> </a:t>
            </a:r>
            <a:r>
              <a:rPr lang="en-US" sz="1600" b="1" dirty="0"/>
              <a:t>WHERE</a:t>
            </a:r>
            <a:r>
              <a:rPr lang="en-US" sz="1600" dirty="0" smtClean="0"/>
              <a:t> </a:t>
            </a:r>
            <a:r>
              <a:rPr lang="en-US" sz="1600" dirty="0" err="1" smtClean="0"/>
              <a:t>Cinsiyet</a:t>
            </a:r>
            <a:r>
              <a:rPr lang="en-US" sz="1600" dirty="0"/>
              <a:t>=1</a:t>
            </a:r>
            <a:r>
              <a:rPr lang="en-US" sz="1600" dirty="0" smtClean="0"/>
              <a:t> </a:t>
            </a:r>
            <a:r>
              <a:rPr lang="en-US" sz="1600" b="1" dirty="0"/>
              <a:t>GROUP</a:t>
            </a:r>
            <a:r>
              <a:rPr lang="en-US" sz="1600" dirty="0" smtClean="0"/>
              <a:t> </a:t>
            </a:r>
            <a:r>
              <a:rPr lang="en-US" sz="1600" b="1" dirty="0"/>
              <a:t>BY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r>
              <a:rPr lang="en-US" sz="1600" dirty="0" smtClean="0"/>
              <a:t> </a:t>
            </a:r>
            <a:r>
              <a:rPr lang="en-US" sz="1600" b="1" dirty="0"/>
              <a:t>HAVING</a:t>
            </a:r>
            <a:r>
              <a:rPr lang="en-US" sz="1600" dirty="0" smtClean="0"/>
              <a:t> </a:t>
            </a:r>
            <a:r>
              <a:rPr lang="en-US" sz="1600" b="1" dirty="0"/>
              <a:t>COUNT</a:t>
            </a:r>
            <a:r>
              <a:rPr lang="en-US" sz="1600" dirty="0"/>
              <a:t>(*)</a:t>
            </a:r>
            <a:r>
              <a:rPr lang="en-US" sz="1600" dirty="0" smtClean="0"/>
              <a:t> </a:t>
            </a:r>
            <a:r>
              <a:rPr lang="en-US" sz="1600" dirty="0"/>
              <a:t>&gt;</a:t>
            </a:r>
            <a:r>
              <a:rPr lang="en-US" sz="1600" dirty="0" smtClean="0"/>
              <a:t> </a:t>
            </a:r>
            <a:r>
              <a:rPr lang="en-US" sz="1600" dirty="0"/>
              <a:t>1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467544" y="5013176"/>
          <a:ext cx="3888432" cy="731520"/>
        </p:xfrm>
        <a:graphic>
          <a:graphicData uri="http://schemas.openxmlformats.org/drawingml/2006/table">
            <a:tbl>
              <a:tblPr/>
              <a:tblGrid>
                <a:gridCol w="1944216"/>
                <a:gridCol w="1944216"/>
              </a:tblGrid>
              <a:tr h="0">
                <a:tc>
                  <a:txBody>
                    <a:bodyPr/>
                    <a:lstStyle/>
                    <a:p>
                      <a:r>
                        <a:rPr lang="tr-TR" b="1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b="1" dirty="0"/>
                        <a:t>AVG(maaş)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2000.0000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GroupBy</a:t>
            </a:r>
            <a:r>
              <a:rPr lang="tr-TR" dirty="0" smtClean="0"/>
              <a:t>-</a:t>
            </a:r>
            <a:r>
              <a:rPr lang="tr-TR" dirty="0" err="1" smtClean="0"/>
              <a:t>Where</a:t>
            </a:r>
            <a:r>
              <a:rPr lang="tr-TR" dirty="0" smtClean="0"/>
              <a:t>-</a:t>
            </a:r>
            <a:r>
              <a:rPr lang="tr-TR" dirty="0" err="1" smtClean="0"/>
              <a:t>Having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Where</a:t>
            </a:r>
            <a:r>
              <a:rPr lang="tr-TR" dirty="0" smtClean="0"/>
              <a:t> ifadesi her zaman </a:t>
            </a:r>
            <a:r>
              <a:rPr lang="tr-TR" dirty="0" err="1" smtClean="0"/>
              <a:t>groupby’dan</a:t>
            </a:r>
            <a:r>
              <a:rPr lang="tr-TR" dirty="0" smtClean="0"/>
              <a:t> önce gelir.</a:t>
            </a:r>
          </a:p>
          <a:p>
            <a:r>
              <a:rPr lang="tr-TR" dirty="0" err="1" smtClean="0"/>
              <a:t>Having</a:t>
            </a:r>
            <a:r>
              <a:rPr lang="tr-TR" dirty="0" smtClean="0"/>
              <a:t> ifadesi ise </a:t>
            </a:r>
            <a:r>
              <a:rPr lang="tr-TR" dirty="0" err="1" smtClean="0"/>
              <a:t>groupby’dan</a:t>
            </a:r>
            <a:r>
              <a:rPr lang="tr-TR" dirty="0" smtClean="0"/>
              <a:t> sonra gelir.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GroupBy</a:t>
            </a:r>
            <a:r>
              <a:rPr lang="tr-TR" dirty="0" smtClean="0"/>
              <a:t> Deyimi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883998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	</a:t>
            </a:r>
            <a:r>
              <a:rPr lang="en-US" dirty="0" smtClean="0"/>
              <a:t>SELECT </a:t>
            </a:r>
            <a:r>
              <a:rPr lang="en-US" b="1" dirty="0" err="1" smtClean="0">
                <a:solidFill>
                  <a:srgbClr val="FF0000"/>
                </a:solidFill>
              </a:rPr>
              <a:t>column_name</a:t>
            </a:r>
            <a:r>
              <a:rPr lang="en-US" dirty="0" smtClean="0"/>
              <a:t>, </a:t>
            </a:r>
            <a:r>
              <a:rPr lang="en-US" dirty="0" err="1" smtClean="0"/>
              <a:t>aggregate_function</a:t>
            </a:r>
            <a:r>
              <a:rPr lang="en-US" dirty="0" smtClean="0"/>
              <a:t>(</a:t>
            </a:r>
            <a:r>
              <a:rPr lang="en-US" dirty="0" err="1" smtClean="0"/>
              <a:t>column_name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 err="1" smtClean="0"/>
              <a:t>table_name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column_name</a:t>
            </a:r>
            <a:r>
              <a:rPr lang="en-US" dirty="0" smtClean="0"/>
              <a:t> operator value</a:t>
            </a:r>
            <a:br>
              <a:rPr lang="en-US" dirty="0" smtClean="0"/>
            </a:br>
            <a:r>
              <a:rPr lang="en-US" dirty="0" smtClean="0"/>
              <a:t>GROUP BY </a:t>
            </a:r>
            <a:r>
              <a:rPr lang="en-US" b="1" dirty="0" err="1" smtClean="0">
                <a:solidFill>
                  <a:srgbClr val="FF0000"/>
                </a:solidFill>
              </a:rPr>
              <a:t>column_name</a:t>
            </a: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b="1" dirty="0" smtClean="0">
                <a:solidFill>
                  <a:srgbClr val="FF0000"/>
                </a:solidFill>
              </a:rPr>
              <a:t>	</a:t>
            </a:r>
            <a:r>
              <a:rPr lang="tr-TR" b="1" dirty="0" err="1" smtClean="0">
                <a:solidFill>
                  <a:schemeClr val="tx2">
                    <a:lumMod val="75000"/>
                  </a:schemeClr>
                </a:solidFill>
              </a:rPr>
              <a:t>aggregate</a:t>
            </a:r>
            <a:r>
              <a:rPr lang="tr-TR" b="1" dirty="0" smtClean="0">
                <a:solidFill>
                  <a:schemeClr val="tx2">
                    <a:lumMod val="75000"/>
                  </a:schemeClr>
                </a:solidFill>
              </a:rPr>
              <a:t> : </a:t>
            </a:r>
            <a:r>
              <a:rPr lang="tr-TR" b="1" dirty="0" smtClean="0">
                <a:solidFill>
                  <a:schemeClr val="tx1"/>
                </a:solidFill>
              </a:rPr>
              <a:t>birleştirme fonksiyonları. </a:t>
            </a:r>
          </a:p>
          <a:p>
            <a:pPr>
              <a:buNone/>
            </a:pPr>
            <a:r>
              <a:rPr lang="tr-TR" b="1" dirty="0" smtClean="0">
                <a:solidFill>
                  <a:schemeClr val="tx1"/>
                </a:solidFill>
              </a:rPr>
              <a:t>	( </a:t>
            </a:r>
            <a:r>
              <a:rPr lang="tr-TR" b="1" dirty="0" err="1" smtClean="0">
                <a:solidFill>
                  <a:schemeClr val="tx1"/>
                </a:solidFill>
              </a:rPr>
              <a:t>sum</a:t>
            </a:r>
            <a:r>
              <a:rPr lang="tr-TR" b="1" dirty="0" smtClean="0">
                <a:solidFill>
                  <a:schemeClr val="tx1"/>
                </a:solidFill>
              </a:rPr>
              <a:t>, </a:t>
            </a:r>
            <a:r>
              <a:rPr lang="tr-TR" b="1" dirty="0" err="1" smtClean="0">
                <a:solidFill>
                  <a:schemeClr val="tx1"/>
                </a:solidFill>
              </a:rPr>
              <a:t>count</a:t>
            </a:r>
            <a:r>
              <a:rPr lang="tr-TR" b="1" dirty="0" smtClean="0">
                <a:solidFill>
                  <a:schemeClr val="tx1"/>
                </a:solidFill>
              </a:rPr>
              <a:t>, </a:t>
            </a:r>
            <a:r>
              <a:rPr lang="tr-TR" b="1" dirty="0" err="1" smtClean="0">
                <a:solidFill>
                  <a:schemeClr val="tx1"/>
                </a:solidFill>
              </a:rPr>
              <a:t>max</a:t>
            </a:r>
            <a:r>
              <a:rPr lang="tr-TR" b="1" dirty="0" smtClean="0">
                <a:solidFill>
                  <a:schemeClr val="tx1"/>
                </a:solidFill>
              </a:rPr>
              <a:t>, </a:t>
            </a:r>
            <a:r>
              <a:rPr lang="tr-TR" b="1" dirty="0" err="1" smtClean="0">
                <a:solidFill>
                  <a:schemeClr val="tx1"/>
                </a:solidFill>
              </a:rPr>
              <a:t>min</a:t>
            </a:r>
            <a:r>
              <a:rPr lang="tr-TR" b="1" dirty="0" smtClean="0">
                <a:solidFill>
                  <a:schemeClr val="tx1"/>
                </a:solidFill>
              </a:rPr>
              <a:t>, </a:t>
            </a:r>
            <a:r>
              <a:rPr lang="tr-TR" b="1" dirty="0" err="1" smtClean="0">
                <a:solidFill>
                  <a:schemeClr val="tx1"/>
                </a:solidFill>
              </a:rPr>
              <a:t>avg</a:t>
            </a:r>
            <a:r>
              <a:rPr lang="tr-TR" b="1" dirty="0" smtClean="0">
                <a:solidFill>
                  <a:schemeClr val="tx1"/>
                </a:solidFill>
              </a:rPr>
              <a:t> )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tr-TR" dirty="0" err="1" smtClean="0"/>
              <a:t>GroupBy</a:t>
            </a:r>
            <a:r>
              <a:rPr lang="tr-TR" dirty="0" smtClean="0"/>
              <a:t> Deyimi</a:t>
            </a:r>
            <a:endParaRPr lang="tr-TR" dirty="0"/>
          </a:p>
        </p:txBody>
      </p:sp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755576" y="1268760"/>
          <a:ext cx="7848872" cy="1828800"/>
        </p:xfrm>
        <a:graphic>
          <a:graphicData uri="http://schemas.openxmlformats.org/drawingml/2006/table">
            <a:tbl>
              <a:tblPr/>
              <a:tblGrid>
                <a:gridCol w="1962218"/>
                <a:gridCol w="1962218"/>
                <a:gridCol w="1962218"/>
                <a:gridCol w="1962218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/>
                        <a:t>O_</a:t>
                      </a:r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b="1"/>
                        <a:t>OrderDate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b="1"/>
                        <a:t>OrderPrice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Customer</a:t>
                      </a:r>
                      <a:endParaRPr lang="tr-TR" sz="14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2008/11/12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1000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2008/10/23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1600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Nilsen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2008/09/02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700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 dirty="0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2008/08/30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Jensen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400"/>
                        <a:t>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2008/10/04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100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 err="1"/>
                        <a:t>Nilsen</a:t>
                      </a:r>
                      <a:endParaRPr lang="tr-TR" sz="14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Dikdörtgen"/>
          <p:cNvSpPr/>
          <p:nvPr/>
        </p:nvSpPr>
        <p:spPr>
          <a:xfrm>
            <a:off x="611560" y="364502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SELECT Customer</a:t>
            </a:r>
            <a:r>
              <a:rPr lang="en-US" sz="2400" dirty="0" smtClean="0"/>
              <a:t>,</a:t>
            </a:r>
            <a:r>
              <a:rPr lang="tr-TR" sz="2400" dirty="0" smtClean="0"/>
              <a:t> </a:t>
            </a:r>
            <a:r>
              <a:rPr lang="en-US" sz="2400" dirty="0" err="1" smtClean="0"/>
              <a:t>OrderDate</a:t>
            </a:r>
            <a:r>
              <a:rPr lang="en-US" sz="2400" dirty="0" smtClean="0"/>
              <a:t>,</a:t>
            </a:r>
            <a:r>
              <a:rPr lang="tr-TR" sz="2400" dirty="0" smtClean="0"/>
              <a:t> </a:t>
            </a:r>
            <a:r>
              <a:rPr lang="en-US" sz="2400" dirty="0" smtClean="0"/>
              <a:t>SUM(</a:t>
            </a:r>
            <a:r>
              <a:rPr lang="en-US" sz="2400" dirty="0" err="1" smtClean="0"/>
              <a:t>OrderPrice</a:t>
            </a:r>
            <a:r>
              <a:rPr lang="en-US" sz="2400" dirty="0"/>
              <a:t>) </a:t>
            </a:r>
            <a:r>
              <a:rPr lang="tr-TR" sz="2400" dirty="0" smtClean="0"/>
              <a:t> </a:t>
            </a:r>
            <a:r>
              <a:rPr lang="en-US" sz="2400" dirty="0" smtClean="0"/>
              <a:t>FROM </a:t>
            </a:r>
            <a:r>
              <a:rPr lang="tr-TR" sz="2400" dirty="0" smtClean="0"/>
              <a:t> </a:t>
            </a:r>
            <a:r>
              <a:rPr lang="en-US" sz="2400" dirty="0" smtClean="0"/>
              <a:t>Orders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GROUP BY </a:t>
            </a:r>
            <a:r>
              <a:rPr lang="tr-TR" sz="2400" dirty="0" smtClean="0"/>
              <a:t> </a:t>
            </a:r>
            <a:r>
              <a:rPr lang="en-US" sz="2400" dirty="0" smtClean="0"/>
              <a:t>Customer,</a:t>
            </a:r>
            <a:r>
              <a:rPr lang="tr-TR" sz="2400" dirty="0" smtClean="0"/>
              <a:t> </a:t>
            </a:r>
            <a:r>
              <a:rPr lang="en-US" sz="2400" dirty="0" err="1" smtClean="0"/>
              <a:t>OrderDate</a:t>
            </a:r>
            <a:endParaRPr lang="tr-TR" sz="2400" dirty="0"/>
          </a:p>
        </p:txBody>
      </p:sp>
      <p:graphicFrame>
        <p:nvGraphicFramePr>
          <p:cNvPr id="8" name="7 Tablo"/>
          <p:cNvGraphicFramePr>
            <a:graphicFrameLocks noGrp="1"/>
          </p:cNvGraphicFramePr>
          <p:nvPr/>
        </p:nvGraphicFramePr>
        <p:xfrm>
          <a:off x="683568" y="5085184"/>
          <a:ext cx="3888432" cy="1341120"/>
        </p:xfrm>
        <a:graphic>
          <a:graphicData uri="http://schemas.openxmlformats.org/drawingml/2006/table">
            <a:tbl>
              <a:tblPr/>
              <a:tblGrid>
                <a:gridCol w="1242138"/>
                <a:gridCol w="2646294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600" b="1" dirty="0" err="1"/>
                        <a:t>Customer</a:t>
                      </a:r>
                      <a:endParaRPr lang="tr-TR" sz="16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600" b="1" dirty="0"/>
                        <a:t>SUM(</a:t>
                      </a:r>
                      <a:r>
                        <a:rPr lang="tr-TR" sz="1600" b="1" dirty="0" err="1"/>
                        <a:t>OrderPrice</a:t>
                      </a:r>
                      <a:r>
                        <a:rPr lang="tr-TR" sz="1600" b="1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600" dirty="0" err="1"/>
                        <a:t>Hansen</a:t>
                      </a:r>
                      <a:endParaRPr lang="tr-TR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600" dirty="0" err="1"/>
                        <a:t>Nilsen</a:t>
                      </a:r>
                      <a:endParaRPr lang="tr-TR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1700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600" dirty="0" err="1"/>
                        <a:t>Jensen</a:t>
                      </a:r>
                      <a:endParaRPr lang="tr-TR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2000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926976"/>
          </a:xfrm>
        </p:spPr>
        <p:txBody>
          <a:bodyPr/>
          <a:lstStyle/>
          <a:p>
            <a:r>
              <a:rPr lang="tr-TR" dirty="0" smtClean="0"/>
              <a:t>Her ülke için maaş ortalaması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1124744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455549"/>
            <a:ext cx="8424936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993333"/>
                </a:solidFill>
                <a:effectLst/>
                <a:latin typeface="Courier New" pitchFamily="49" charset="0"/>
                <a:cs typeface="Courier New" pitchFamily="49" charset="0"/>
              </a:rPr>
              <a:t>SELECT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ülke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66CC66"/>
                </a:solidFill>
                <a:effectLst/>
                <a:latin typeface="Courier New" pitchFamily="49" charset="0"/>
                <a:cs typeface="Courier New" pitchFamily="49" charset="0"/>
              </a:rPr>
              <a:t>,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AVG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66CC66"/>
                </a:solidFill>
                <a:effectLst/>
                <a:latin typeface="Courier New" pitchFamily="49" charset="0"/>
                <a:cs typeface="Courier New" pitchFamily="49" charset="0"/>
              </a:rPr>
              <a:t>(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maaş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66CC66"/>
                </a:solidFill>
                <a:effectLst/>
                <a:latin typeface="Courier New" pitchFamily="49" charset="0"/>
                <a:cs typeface="Courier New" pitchFamily="49" charset="0"/>
              </a:rPr>
              <a:t>)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993333"/>
                </a:solidFill>
                <a:effectLst/>
                <a:latin typeface="Courier New" pitchFamily="49" charset="0"/>
                <a:cs typeface="Courier New" pitchFamily="49" charset="0"/>
              </a:rPr>
              <a:t>FROM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tr-TR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cs typeface="Courier New" pitchFamily="49" charset="0"/>
              </a:rPr>
              <a:t>kisiler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993333"/>
                </a:solidFill>
                <a:effectLst/>
                <a:latin typeface="Courier New" pitchFamily="49" charset="0"/>
                <a:cs typeface="Courier New" pitchFamily="49" charset="0"/>
              </a:rPr>
              <a:t>GROUP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rgbClr val="993333"/>
                </a:solidFill>
                <a:effectLst/>
                <a:latin typeface="Courier New" pitchFamily="49" charset="0"/>
                <a:cs typeface="Courier New" pitchFamily="49" charset="0"/>
              </a:rPr>
              <a:t>BY</a:t>
            </a:r>
            <a:r>
              <a:rPr kumimoji="0" lang="tr-T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ülke</a:t>
            </a:r>
            <a:r>
              <a:rPr kumimoji="0" lang="tr-T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tr-TR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539552" y="5013176"/>
          <a:ext cx="3384376" cy="1371600"/>
        </p:xfrm>
        <a:graphic>
          <a:graphicData uri="http://schemas.openxmlformats.org/drawingml/2006/table">
            <a:tbl>
              <a:tblPr/>
              <a:tblGrid>
                <a:gridCol w="1080120"/>
                <a:gridCol w="2304256"/>
              </a:tblGrid>
              <a:tr h="0">
                <a:tc>
                  <a:txBody>
                    <a:bodyPr/>
                    <a:lstStyle/>
                    <a:p>
                      <a:r>
                        <a:rPr lang="tr-TR" sz="12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b="1" dirty="0"/>
                        <a:t>AVG(maaş)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4000.0000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3700.0000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/>
                        <a:t>2414.2857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/>
                        <a:t>3500.0000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998984"/>
          </a:xfrm>
        </p:spPr>
        <p:txBody>
          <a:bodyPr/>
          <a:lstStyle/>
          <a:p>
            <a:r>
              <a:rPr lang="tr-TR" dirty="0" smtClean="0"/>
              <a:t>Her ülke için çalışan sayısı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1124744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509120"/>
            <a:ext cx="8424936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/>
              <a:t>SELECT</a:t>
            </a:r>
            <a:r>
              <a:rPr lang="tr-TR" sz="1600" b="1" dirty="0" smtClean="0"/>
              <a:t>  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tr-TR" sz="1600" dirty="0" smtClean="0"/>
              <a:t> </a:t>
            </a:r>
            <a:r>
              <a:rPr lang="en-US" sz="1600" b="1" dirty="0" smtClean="0"/>
              <a:t>COUNT</a:t>
            </a:r>
            <a:r>
              <a:rPr lang="en-US" sz="1600" dirty="0"/>
              <a:t>(*)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b="1" dirty="0" smtClean="0"/>
              <a:t>AS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sayı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b="1" dirty="0" smtClean="0"/>
              <a:t>FROM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tr-TR" sz="1600" dirty="0" err="1" smtClean="0"/>
              <a:t>kisiler</a:t>
            </a:r>
            <a:r>
              <a:rPr lang="tr-TR" sz="1600" dirty="0" smtClean="0"/>
              <a:t>  </a:t>
            </a:r>
            <a:r>
              <a:rPr lang="en-US" sz="1600" b="1" dirty="0" smtClean="0"/>
              <a:t>GROUP</a:t>
            </a:r>
            <a:r>
              <a:rPr lang="en-US" sz="1600" dirty="0" smtClean="0"/>
              <a:t> </a:t>
            </a:r>
            <a:r>
              <a:rPr lang="en-US" sz="1600" b="1" dirty="0"/>
              <a:t>BY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539552" y="5013176"/>
          <a:ext cx="2736304" cy="1524000"/>
        </p:xfrm>
        <a:graphic>
          <a:graphicData uri="http://schemas.openxmlformats.org/drawingml/2006/table">
            <a:tbl>
              <a:tblPr/>
              <a:tblGrid>
                <a:gridCol w="1368152"/>
                <a:gridCol w="1368152"/>
              </a:tblGrid>
              <a:tr h="0">
                <a:tc>
                  <a:txBody>
                    <a:bodyPr/>
                    <a:lstStyle/>
                    <a:p>
                      <a:r>
                        <a:rPr lang="tr-TR" sz="14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sayı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53752"/>
            <a:ext cx="8229600" cy="926976"/>
          </a:xfrm>
        </p:spPr>
        <p:txBody>
          <a:bodyPr/>
          <a:lstStyle/>
          <a:p>
            <a:r>
              <a:rPr lang="tr-TR" dirty="0" smtClean="0"/>
              <a:t>Cinsiyete göre maaş ortalaması</a:t>
            </a:r>
            <a:endParaRPr lang="tr-TR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80728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365104"/>
            <a:ext cx="8424936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/>
              <a:t>SELECT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cinsiyet</a:t>
            </a:r>
            <a:r>
              <a:rPr lang="en-US" sz="1600" dirty="0"/>
              <a:t>,</a:t>
            </a:r>
            <a:r>
              <a:rPr lang="en-US" sz="1600" dirty="0" smtClean="0"/>
              <a:t> AVG</a:t>
            </a:r>
            <a:r>
              <a:rPr lang="en-US" sz="1600" dirty="0"/>
              <a:t>(</a:t>
            </a:r>
            <a:r>
              <a:rPr lang="en-US" sz="1600" dirty="0" err="1" smtClean="0"/>
              <a:t>maaş</a:t>
            </a:r>
            <a:r>
              <a:rPr lang="en-US" sz="1600" dirty="0"/>
              <a:t>)</a:t>
            </a:r>
            <a:r>
              <a:rPr lang="en-US" sz="1600" dirty="0" smtClean="0"/>
              <a:t> </a:t>
            </a:r>
            <a:r>
              <a:rPr lang="en-US" sz="1600" b="1" dirty="0"/>
              <a:t>AS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sayı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b="1" dirty="0" smtClean="0"/>
              <a:t>FROM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kisiler</a:t>
            </a:r>
            <a:r>
              <a:rPr lang="tr-TR" sz="1600" dirty="0" smtClean="0"/>
              <a:t>  </a:t>
            </a:r>
            <a:r>
              <a:rPr lang="en-US" sz="1600" dirty="0" smtClean="0"/>
              <a:t> </a:t>
            </a:r>
            <a:r>
              <a:rPr lang="en-US" sz="1600" b="1" dirty="0"/>
              <a:t>GROUP</a:t>
            </a:r>
            <a:r>
              <a:rPr lang="en-US" sz="1600" dirty="0" smtClean="0"/>
              <a:t> </a:t>
            </a:r>
            <a:r>
              <a:rPr lang="en-US" sz="1600" b="1" dirty="0"/>
              <a:t>BY</a:t>
            </a:r>
            <a:r>
              <a:rPr lang="en-US" sz="1600" dirty="0" smtClean="0"/>
              <a:t> </a:t>
            </a:r>
            <a:r>
              <a:rPr lang="tr-TR" sz="1600" dirty="0" smtClean="0"/>
              <a:t> </a:t>
            </a:r>
            <a:r>
              <a:rPr lang="en-US" sz="1600" dirty="0" err="1" smtClean="0"/>
              <a:t>cinsiyet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467544" y="5085184"/>
          <a:ext cx="2808312" cy="1005840"/>
        </p:xfrm>
        <a:graphic>
          <a:graphicData uri="http://schemas.openxmlformats.org/drawingml/2006/table">
            <a:tbl>
              <a:tblPr/>
              <a:tblGrid>
                <a:gridCol w="1224136"/>
                <a:gridCol w="1584176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600" b="1" dirty="0"/>
                        <a:t>cinsiyet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b="1" dirty="0"/>
                        <a:t>sayı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600"/>
                        <a:t>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/>
                        <a:t>2880.0000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6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600" dirty="0"/>
                        <a:t>2866.6667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-99392"/>
            <a:ext cx="8964488" cy="1224136"/>
          </a:xfrm>
        </p:spPr>
        <p:txBody>
          <a:bodyPr>
            <a:noAutofit/>
          </a:bodyPr>
          <a:lstStyle/>
          <a:p>
            <a:r>
              <a:rPr lang="tr-TR" sz="2000" b="1" dirty="0" smtClean="0"/>
              <a:t>Tüm kayıtları önce ülkelerine sonra şehirlerine göre gruplayalım</a:t>
            </a:r>
            <a:endParaRPr lang="tr-TR" sz="20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149080"/>
            <a:ext cx="8424936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r-TR" sz="1600" b="1" dirty="0" smtClean="0"/>
              <a:t>SELECT  </a:t>
            </a:r>
            <a:r>
              <a:rPr lang="tr-TR" sz="1600" dirty="0" smtClean="0"/>
              <a:t> ülke</a:t>
            </a:r>
            <a:r>
              <a:rPr lang="tr-TR" sz="1600" dirty="0"/>
              <a:t>,</a:t>
            </a:r>
            <a:r>
              <a:rPr lang="tr-TR" sz="1600" dirty="0" smtClean="0"/>
              <a:t> şehir   </a:t>
            </a:r>
            <a:r>
              <a:rPr lang="tr-TR" sz="1600" b="1" dirty="0" smtClean="0"/>
              <a:t>FROM</a:t>
            </a:r>
            <a:r>
              <a:rPr lang="tr-TR" sz="1600" dirty="0" smtClean="0"/>
              <a:t>   </a:t>
            </a:r>
            <a:r>
              <a:rPr lang="tr-TR" sz="1600" dirty="0" err="1" smtClean="0"/>
              <a:t>kisiler</a:t>
            </a:r>
            <a:r>
              <a:rPr lang="tr-TR" sz="1600" dirty="0" smtClean="0"/>
              <a:t>  </a:t>
            </a:r>
            <a:r>
              <a:rPr lang="tr-TR" sz="1600" b="1" dirty="0"/>
              <a:t>GROUP</a:t>
            </a:r>
            <a:r>
              <a:rPr lang="tr-TR" sz="1600" dirty="0" smtClean="0"/>
              <a:t> </a:t>
            </a:r>
            <a:r>
              <a:rPr lang="tr-TR" sz="1600" b="1" dirty="0"/>
              <a:t>BY</a:t>
            </a:r>
            <a:r>
              <a:rPr lang="tr-TR" sz="1600" dirty="0" smtClean="0"/>
              <a:t>   ülke</a:t>
            </a:r>
            <a:r>
              <a:rPr lang="tr-TR" sz="1600" dirty="0"/>
              <a:t>,</a:t>
            </a:r>
            <a:r>
              <a:rPr lang="tr-TR" sz="1600" dirty="0" smtClean="0"/>
              <a:t> şehir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467544" y="4509120"/>
          <a:ext cx="6096000" cy="233172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tr-TR" sz="11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b="1" dirty="0"/>
                        <a:t>şehir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 dirty="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Berlin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Paris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Adana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Ankara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Bolu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/>
                        <a:t>Hatay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/>
                        <a:t>İstanbul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100"/>
                        <a:t>USA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100" dirty="0"/>
                        <a:t>New York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36104"/>
          </a:xfrm>
        </p:spPr>
        <p:txBody>
          <a:bodyPr>
            <a:noAutofit/>
          </a:bodyPr>
          <a:lstStyle/>
          <a:p>
            <a:r>
              <a:rPr lang="tr-TR" sz="2800" b="1" dirty="0" smtClean="0"/>
              <a:t>Önce ülkeye sonra </a:t>
            </a:r>
            <a:r>
              <a:rPr lang="tr-TR" sz="2800" b="1" dirty="0" err="1" smtClean="0"/>
              <a:t>şehire</a:t>
            </a:r>
            <a:r>
              <a:rPr lang="tr-TR" sz="2800" b="1" dirty="0" smtClean="0"/>
              <a:t> göre gruplayıp gruplardaki kişi sayısını getirelim</a:t>
            </a:r>
            <a:endParaRPr lang="tr-TR" sz="2800" b="1" dirty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67544" y="908720"/>
          <a:ext cx="8280920" cy="3140880"/>
        </p:xfrm>
        <a:graphic>
          <a:graphicData uri="http://schemas.openxmlformats.org/drawingml/2006/table">
            <a:tbl>
              <a:tblPr/>
              <a:tblGrid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  <a:gridCol w="1035115"/>
              </a:tblGrid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b="1" dirty="0" err="1"/>
                        <a:t>id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Ad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 err="1"/>
                        <a:t>Soyad</a:t>
                      </a:r>
                      <a:endParaRPr lang="tr-TR" sz="1400" b="1" dirty="0"/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Yas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Cinsiyet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Şehir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/>
                        <a:t>Ülke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b="1" dirty="0"/>
                        <a:t>Maaş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Yılmaz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Mehmet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Efe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Bolu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Ayşe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Can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23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İstanbul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Fatma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Ankara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John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7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Ellen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Smith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New York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USA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8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Hans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Müller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 dirty="0"/>
                        <a:t>Berlin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Almanya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4000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9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Frank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Cesanne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Paris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Fransa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3700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Abbas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11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Hatice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Topçu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26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Hatay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2200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12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Gülsüm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Demir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35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Adana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400"/>
                        <a:t>Türkiye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dirty="0"/>
                        <a:t>2000</a:t>
                      </a:r>
                    </a:p>
                  </a:txBody>
                  <a:tcPr marL="48381" marR="48381" marT="24190" marB="241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4149080"/>
            <a:ext cx="8424936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/>
              <a:t>SELECT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şehir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b="1" dirty="0"/>
              <a:t>COUNT</a:t>
            </a:r>
            <a:r>
              <a:rPr lang="en-US" sz="1600" dirty="0"/>
              <a:t>(*)</a:t>
            </a:r>
            <a:r>
              <a:rPr lang="en-US" sz="1600" dirty="0" smtClean="0"/>
              <a:t> </a:t>
            </a:r>
            <a:r>
              <a:rPr lang="en-US" sz="1600" b="1" dirty="0"/>
              <a:t>FROM</a:t>
            </a:r>
            <a:r>
              <a:rPr lang="en-US" sz="1600" dirty="0" smtClean="0"/>
              <a:t> </a:t>
            </a:r>
            <a:r>
              <a:rPr lang="tr-TR" sz="1600" dirty="0" smtClean="0"/>
              <a:t>  </a:t>
            </a:r>
            <a:r>
              <a:rPr lang="en-US" sz="1600" dirty="0" err="1" smtClean="0"/>
              <a:t>kisiler</a:t>
            </a:r>
            <a:r>
              <a:rPr lang="tr-TR" sz="1600" dirty="0" smtClean="0"/>
              <a:t> </a:t>
            </a:r>
            <a:r>
              <a:rPr lang="en-US" sz="1600" dirty="0" smtClean="0"/>
              <a:t> </a:t>
            </a:r>
            <a:r>
              <a:rPr lang="en-US" sz="1600" b="1" dirty="0"/>
              <a:t>GROUP</a:t>
            </a:r>
            <a:r>
              <a:rPr lang="en-US" sz="1600" dirty="0" smtClean="0"/>
              <a:t> </a:t>
            </a:r>
            <a:r>
              <a:rPr lang="en-US" sz="1600" b="1" dirty="0"/>
              <a:t>BY</a:t>
            </a:r>
            <a:r>
              <a:rPr lang="en-US" sz="1600" dirty="0" smtClean="0"/>
              <a:t> </a:t>
            </a:r>
            <a:r>
              <a:rPr lang="en-US" sz="1600" dirty="0" err="1" smtClean="0"/>
              <a:t>ülke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 err="1" smtClean="0"/>
              <a:t>şehir</a:t>
            </a:r>
            <a:endParaRPr kumimoji="0" lang="tr-TR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o"/>
          <p:cNvGraphicFramePr>
            <a:graphicFrameLocks noGrp="1"/>
          </p:cNvGraphicFramePr>
          <p:nvPr/>
        </p:nvGraphicFramePr>
        <p:xfrm>
          <a:off x="467544" y="4509120"/>
          <a:ext cx="4392488" cy="2194560"/>
        </p:xfrm>
        <a:graphic>
          <a:graphicData uri="http://schemas.openxmlformats.org/drawingml/2006/table">
            <a:tbl>
              <a:tblPr/>
              <a:tblGrid>
                <a:gridCol w="1152128"/>
                <a:gridCol w="1440160"/>
                <a:gridCol w="1800200"/>
              </a:tblGrid>
              <a:tr h="0">
                <a:tc>
                  <a:txBody>
                    <a:bodyPr/>
                    <a:lstStyle/>
                    <a:p>
                      <a:r>
                        <a:rPr lang="tr-TR" sz="1200" b="1" dirty="0"/>
                        <a:t>ülke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b="1" dirty="0"/>
                        <a:t>şehir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b="1" dirty="0"/>
                        <a:t>COUNT(*)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Almanya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/>
                        <a:t>Berlin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Fransa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/>
                        <a:t>Paris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Adana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Ankara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Bolu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Hatay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r-TR" sz="1200"/>
                        <a:t>Türkiye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r-TR" sz="1200"/>
                        <a:t>İstanbul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200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GroupBy</a:t>
            </a:r>
            <a:r>
              <a:rPr lang="tr-TR" dirty="0" smtClean="0"/>
              <a:t> ifadesini </a:t>
            </a:r>
            <a:r>
              <a:rPr lang="tr-TR" dirty="0" err="1" smtClean="0"/>
              <a:t>where</a:t>
            </a:r>
            <a:r>
              <a:rPr lang="tr-TR" dirty="0" smtClean="0"/>
              <a:t> ile birlikte kullanmak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916832"/>
            <a:ext cx="8248708" cy="4429151"/>
          </a:xfrm>
        </p:spPr>
        <p:txBody>
          <a:bodyPr/>
          <a:lstStyle/>
          <a:p>
            <a:r>
              <a:rPr lang="tr-TR" dirty="0" err="1" smtClean="0"/>
              <a:t>GroupBy</a:t>
            </a:r>
            <a:r>
              <a:rPr lang="tr-TR" dirty="0" smtClean="0"/>
              <a:t> ifadesi </a:t>
            </a:r>
            <a:r>
              <a:rPr lang="tr-TR" dirty="0" err="1" smtClean="0"/>
              <a:t>where</a:t>
            </a:r>
            <a:r>
              <a:rPr lang="tr-TR" dirty="0" smtClean="0"/>
              <a:t> ifadesi ile birlikte kullanıldığında </a:t>
            </a:r>
            <a:r>
              <a:rPr lang="tr-TR" dirty="0" err="1" smtClean="0"/>
              <a:t>where</a:t>
            </a:r>
            <a:r>
              <a:rPr lang="tr-TR" dirty="0" smtClean="0"/>
              <a:t> </a:t>
            </a:r>
            <a:r>
              <a:rPr lang="tr-TR" dirty="0" err="1" smtClean="0"/>
              <a:t>groupby’dan</a:t>
            </a:r>
            <a:r>
              <a:rPr lang="tr-TR" dirty="0" smtClean="0"/>
              <a:t> önce kullanılır.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345</TotalTime>
  <Words>1473</Words>
  <Application>Microsoft Office PowerPoint</Application>
  <PresentationFormat>Ekran Gösterisi (4:3)</PresentationFormat>
  <Paragraphs>1192</Paragraphs>
  <Slides>16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Brooklet</vt:lpstr>
      <vt:lpstr>SQL  GROUP BY HAVING</vt:lpstr>
      <vt:lpstr>GroupBy Deyimi</vt:lpstr>
      <vt:lpstr>GroupBy Deyimi</vt:lpstr>
      <vt:lpstr>Her ülke için maaş ortalaması</vt:lpstr>
      <vt:lpstr>Her ülke için çalışan sayısı</vt:lpstr>
      <vt:lpstr>Cinsiyete göre maaş ortalaması</vt:lpstr>
      <vt:lpstr>Tüm kayıtları önce ülkelerine sonra şehirlerine göre gruplayalım</vt:lpstr>
      <vt:lpstr>Önce ülkeye sonra şehire göre gruplayıp gruplardaki kişi sayısını getirelim</vt:lpstr>
      <vt:lpstr>GroupBy ifadesini where ile birlikte kullanmak</vt:lpstr>
      <vt:lpstr>her ülke için bayan ve erkek çalışanların sayısını ve yaş ortalamalarını bulalım</vt:lpstr>
      <vt:lpstr>her ülke için bayan ve erkek çalışanların sayısını ve yaş ortalamalarını bulalım</vt:lpstr>
      <vt:lpstr>Having deyimi</vt:lpstr>
      <vt:lpstr>Yaş ortalaması 30’un üzerinde olan ülkelerin maaş ortalamarını getirelim</vt:lpstr>
      <vt:lpstr>1’den fazla çalışanı olan ülkeler</vt:lpstr>
      <vt:lpstr>Erkek çalışanların sayısı 1’den fazla olan ülkelerin maaş ortalaması</vt:lpstr>
      <vt:lpstr>GroupBy-Where-Having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Cankiri MEM</dc:creator>
  <cp:lastModifiedBy>Bilal</cp:lastModifiedBy>
  <cp:revision>45</cp:revision>
  <dcterms:created xsi:type="dcterms:W3CDTF">2012-03-12T08:47:37Z</dcterms:created>
  <dcterms:modified xsi:type="dcterms:W3CDTF">2012-11-14T08:13:47Z</dcterms:modified>
</cp:coreProperties>
</file>