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4" r:id="rId6"/>
    <p:sldId id="265" r:id="rId7"/>
    <p:sldId id="263" r:id="rId8"/>
    <p:sldId id="260" r:id="rId9"/>
    <p:sldId id="261" r:id="rId10"/>
    <p:sldId id="262" r:id="rId11"/>
  </p:sldIdLst>
  <p:sldSz cx="9144000" cy="6858000" type="screen4x3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735" autoAdjust="0"/>
    <p:restoredTop sz="94660"/>
  </p:normalViewPr>
  <p:slideViewPr>
    <p:cSldViewPr>
      <p:cViewPr varScale="1">
        <p:scale>
          <a:sx n="72" d="100"/>
          <a:sy n="72" d="100"/>
        </p:scale>
        <p:origin x="-110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Üstbilgi Yer Tutucusu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3" name="2 Veri Yer Tutucusu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A43B1FA-2D90-4EB9-A75C-47304DF28B0E}" type="datetimeFigureOut">
              <a:rPr lang="tr-TR" smtClean="0"/>
              <a:t>14.11.2012</a:t>
            </a:fld>
            <a:endParaRPr lang="tr-TR"/>
          </a:p>
        </p:txBody>
      </p:sp>
      <p:sp>
        <p:nvSpPr>
          <p:cNvPr id="4" name="3 Slayt Görüntüsü Yer Tutucusu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tr-TR"/>
          </a:p>
        </p:txBody>
      </p:sp>
      <p:sp>
        <p:nvSpPr>
          <p:cNvPr id="5" name="4 Not Yer Tutucusu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0383AAD-F7A3-4C38-83B0-E73D55392DD8}" type="slidenum">
              <a:rPr lang="tr-TR" smtClean="0"/>
              <a:t>‹#›</a:t>
            </a:fld>
            <a:endParaRPr lang="tr-T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Başlık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28" name="27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EB0CBE-BFA9-4DA8-A935-8F71DDAA62A1}" type="datetime1">
              <a:rPr lang="tr-TR" smtClean="0"/>
              <a:t>14.11.2012</a:t>
            </a:fld>
            <a:endParaRPr lang="tr-TR"/>
          </a:p>
        </p:txBody>
      </p:sp>
      <p:sp>
        <p:nvSpPr>
          <p:cNvPr id="17" name="16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 smtClean="0"/>
              <a:t>www.bilisimogretmeni.com</a:t>
            </a:r>
            <a:endParaRPr lang="tr-TR"/>
          </a:p>
        </p:txBody>
      </p:sp>
      <p:sp>
        <p:nvSpPr>
          <p:cNvPr id="29" name="28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6F219-5255-45B7-8279-C7C198999BB9}" type="slidenum">
              <a:rPr lang="tr-TR" smtClean="0"/>
              <a:pPr/>
              <a:t>‹#›</a:t>
            </a:fld>
            <a:endParaRPr lang="tr-TR"/>
          </a:p>
        </p:txBody>
      </p:sp>
      <p:sp>
        <p:nvSpPr>
          <p:cNvPr id="9" name="8 Alt Başlık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tr-TR" smtClean="0"/>
              <a:t>Asıl alt başlık stilini düzenlemek için tıklatın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,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46279D-FA25-4570-9AE5-C2D9C77662B8}" type="datetime1">
              <a:rPr lang="tr-TR" smtClean="0"/>
              <a:t>14.11.2012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 smtClean="0"/>
              <a:t>www.bilisimogretmeni.com</a:t>
            </a:r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6F219-5255-45B7-8279-C7C198999BB9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Dikey Başlık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1F33ED-D534-49E9-B2CB-342B36A028FE}" type="datetime1">
              <a:rPr lang="tr-TR" smtClean="0"/>
              <a:t>14.11.2012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 smtClean="0"/>
              <a:t>www.bilisimogretmeni.com</a:t>
            </a:r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6F219-5255-45B7-8279-C7C198999BB9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9B8A78-FC83-475F-8B4A-B98E8F0972B6}" type="datetime1">
              <a:rPr lang="tr-TR" smtClean="0"/>
              <a:t>14.11.2012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 smtClean="0"/>
              <a:t>www.bilisimogretmeni.com</a:t>
            </a:r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6F219-5255-45B7-8279-C7C198999BB9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bilgisi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DE2005-5B79-4EA2-B5E7-DC049D754AEF}" type="datetime1">
              <a:rPr lang="tr-TR" smtClean="0"/>
              <a:t>14.11.2012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 smtClean="0"/>
              <a:t>www.bilisimogretmeni.com</a:t>
            </a:r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A346F219-5255-45B7-8279-C7C198999BB9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İçerik Yer Tutucusu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2A396C-B2B1-482C-A295-DCA55FF7A46F}" type="datetime1">
              <a:rPr lang="tr-TR" smtClean="0"/>
              <a:t>14.11.2012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 smtClean="0"/>
              <a:t>www.bilisimogretmeni.com</a:t>
            </a:r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6F219-5255-45B7-8279-C7C198999BB9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5" name="4 İçerik Yer Tutucusu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6" name="5 İçerik Yer Tutucusu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7" name="6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54F81-E668-41D5-A206-145C8D059A12}" type="datetime1">
              <a:rPr lang="tr-TR" smtClean="0"/>
              <a:t>14.11.2012</a:t>
            </a:fld>
            <a:endParaRPr lang="tr-TR"/>
          </a:p>
        </p:txBody>
      </p:sp>
      <p:sp>
        <p:nvSpPr>
          <p:cNvPr id="8" name="7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 smtClean="0"/>
              <a:t>www.bilisimogretmeni.com</a:t>
            </a:r>
            <a:endParaRPr lang="tr-TR"/>
          </a:p>
        </p:txBody>
      </p:sp>
      <p:sp>
        <p:nvSpPr>
          <p:cNvPr id="9" name="8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6F219-5255-45B7-8279-C7C198999BB9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06D92-9837-4AF5-A687-C26C880CF7B0}" type="datetime1">
              <a:rPr lang="tr-TR" smtClean="0"/>
              <a:t>14.11.2012</a:t>
            </a:fld>
            <a:endParaRPr lang="tr-TR"/>
          </a:p>
        </p:txBody>
      </p:sp>
      <p:sp>
        <p:nvSpPr>
          <p:cNvPr id="4" name="3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 smtClean="0"/>
              <a:t>www.bilisimogretmeni.com</a:t>
            </a:r>
            <a:endParaRPr lang="tr-TR"/>
          </a:p>
        </p:txBody>
      </p:sp>
      <p:sp>
        <p:nvSpPr>
          <p:cNvPr id="5" name="4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6F219-5255-45B7-8279-C7C198999BB9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883E70-2BE0-43F0-B618-796044306EF2}" type="datetime1">
              <a:rPr lang="tr-TR" smtClean="0"/>
              <a:t>14.11.2012</a:t>
            </a:fld>
            <a:endParaRPr lang="tr-TR"/>
          </a:p>
        </p:txBody>
      </p:sp>
      <p:sp>
        <p:nvSpPr>
          <p:cNvPr id="3" name="2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 smtClean="0"/>
              <a:t>www.bilisimogretmeni.com</a:t>
            </a:r>
            <a:endParaRPr lang="tr-TR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6F219-5255-45B7-8279-C7C198999BB9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Metin Yer Tutucusu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4" name="3 İçerik Yer Tutucusu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9F32D6-7272-4A97-8065-665BCB476B5F}" type="datetime1">
              <a:rPr lang="tr-TR" smtClean="0"/>
              <a:t>14.11.2012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 smtClean="0"/>
              <a:t>www.bilisimogretmeni.com</a:t>
            </a:r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6F219-5255-45B7-8279-C7C198999BB9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Resim Yer Tutucusu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tr-TR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Resim eklemek için simgeyi tıklatın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1A7916-689E-444E-80F8-999B5EDA69FE}" type="datetime1">
              <a:rPr lang="tr-TR" smtClean="0"/>
              <a:t>14.11.2012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 smtClean="0"/>
              <a:t>www.bilisimogretmeni.com</a:t>
            </a:r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6F219-5255-45B7-8279-C7C198999BB9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21 Başlık Yer Tutucusu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13" name="12 Metin Yer Tutucusu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  <a:p>
            <a:pPr lvl="1" eaLnBrk="1" latinLnBrk="0" hangingPunct="1"/>
            <a:r>
              <a:rPr kumimoji="0" lang="tr-TR" smtClean="0"/>
              <a:t>İkinci düzey</a:t>
            </a:r>
          </a:p>
          <a:p>
            <a:pPr lvl="2" eaLnBrk="1" latinLnBrk="0" hangingPunct="1"/>
            <a:r>
              <a:rPr kumimoji="0" lang="tr-TR" smtClean="0"/>
              <a:t>Üçüncü düzey</a:t>
            </a:r>
          </a:p>
          <a:p>
            <a:pPr lvl="3" eaLnBrk="1" latinLnBrk="0" hangingPunct="1"/>
            <a:r>
              <a:rPr kumimoji="0" lang="tr-TR" smtClean="0"/>
              <a:t>Dördüncü düzey</a:t>
            </a:r>
          </a:p>
          <a:p>
            <a:pPr lvl="4" eaLnBrk="1" latinLnBrk="0" hangingPunct="1"/>
            <a:r>
              <a:rPr kumimoji="0" lang="tr-TR" smtClean="0"/>
              <a:t>Beşinci düzey</a:t>
            </a:r>
            <a:endParaRPr kumimoji="0" lang="en-US"/>
          </a:p>
        </p:txBody>
      </p:sp>
      <p:sp>
        <p:nvSpPr>
          <p:cNvPr id="14" name="13 Veri Yer Tutucusu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C437E876-5440-4962-886E-EA0BAD37FBE8}" type="datetime1">
              <a:rPr lang="tr-TR" smtClean="0"/>
              <a:t>14.11.2012</a:t>
            </a:fld>
            <a:endParaRPr lang="tr-TR"/>
          </a:p>
        </p:txBody>
      </p:sp>
      <p:sp>
        <p:nvSpPr>
          <p:cNvPr id="3" name="2 Altbilgi Yer Tutucusu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r>
              <a:rPr lang="tr-TR" smtClean="0"/>
              <a:t>www.bilisimogretmeni.com</a:t>
            </a:r>
            <a:endParaRPr lang="tr-TR"/>
          </a:p>
        </p:txBody>
      </p:sp>
      <p:sp>
        <p:nvSpPr>
          <p:cNvPr id="23" name="22 Slayt Numarası Yer Tutucusu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A346F219-5255-45B7-8279-C7C198999BB9}" type="slidenum">
              <a:rPr lang="tr-TR" smtClean="0"/>
              <a:pPr/>
              <a:t>‹#›</a:t>
            </a:fld>
            <a:endParaRPr lang="tr-TR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sldNum="0" hdr="0" dt="0"/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>
            <a:off x="428596" y="428604"/>
            <a:ext cx="8229600" cy="1828800"/>
          </a:xfrm>
        </p:spPr>
        <p:txBody>
          <a:bodyPr>
            <a:normAutofit fontScale="90000"/>
          </a:bodyPr>
          <a:lstStyle/>
          <a:p>
            <a:r>
              <a:rPr lang="tr-TR" dirty="0" smtClean="0"/>
              <a:t>SQL Sorgu Dili (</a:t>
            </a:r>
            <a:r>
              <a:rPr lang="tr-TR" dirty="0" err="1" smtClean="0"/>
              <a:t>Structured</a:t>
            </a:r>
            <a:r>
              <a:rPr lang="tr-TR" dirty="0" smtClean="0"/>
              <a:t> </a:t>
            </a:r>
            <a:r>
              <a:rPr lang="tr-TR" dirty="0" err="1" smtClean="0"/>
              <a:t>query</a:t>
            </a:r>
            <a:r>
              <a:rPr lang="tr-TR" dirty="0" smtClean="0"/>
              <a:t> </a:t>
            </a:r>
            <a:r>
              <a:rPr lang="tr-TR" dirty="0" err="1" smtClean="0"/>
              <a:t>language</a:t>
            </a:r>
            <a:r>
              <a:rPr lang="tr-TR" dirty="0" smtClean="0"/>
              <a:t>)</a:t>
            </a:r>
            <a:endParaRPr lang="tr-TR" dirty="0"/>
          </a:p>
        </p:txBody>
      </p:sp>
      <p:sp>
        <p:nvSpPr>
          <p:cNvPr id="3" name="2 Alt Başlık"/>
          <p:cNvSpPr>
            <a:spLocks noGrp="1"/>
          </p:cNvSpPr>
          <p:nvPr>
            <p:ph type="subTitle" idx="1"/>
          </p:nvPr>
        </p:nvSpPr>
        <p:spPr>
          <a:xfrm>
            <a:off x="1357290" y="3000372"/>
            <a:ext cx="6400800" cy="1752600"/>
          </a:xfrm>
        </p:spPr>
        <p:txBody>
          <a:bodyPr/>
          <a:lstStyle/>
          <a:p>
            <a:r>
              <a:rPr lang="tr-TR" dirty="0" smtClean="0"/>
              <a:t>Halil İbrahim ARAÇ</a:t>
            </a:r>
            <a:endParaRPr lang="tr-TR" dirty="0"/>
          </a:p>
        </p:txBody>
      </p:sp>
      <p:sp>
        <p:nvSpPr>
          <p:cNvPr id="4" name="3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 smtClean="0"/>
              <a:t>www.bilisimogretmeni.com</a:t>
            </a:r>
            <a:endParaRPr lang="tr-TR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DCL (Data </a:t>
            </a:r>
            <a:r>
              <a:rPr lang="tr-TR" dirty="0" err="1" smtClean="0"/>
              <a:t>Control</a:t>
            </a:r>
            <a:r>
              <a:rPr lang="tr-TR" dirty="0" smtClean="0"/>
              <a:t> </a:t>
            </a:r>
            <a:r>
              <a:rPr lang="tr-TR" dirty="0" err="1" smtClean="0"/>
              <a:t>Language</a:t>
            </a:r>
            <a:r>
              <a:rPr lang="tr-TR" dirty="0" smtClean="0"/>
              <a:t>)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 smtClean="0"/>
              <a:t>Veritabanı kullanıcılarının haklarını düzenlemek için kullanılan komuttur.</a:t>
            </a:r>
          </a:p>
          <a:p>
            <a:r>
              <a:rPr lang="tr-TR" dirty="0" smtClean="0">
                <a:solidFill>
                  <a:srgbClr val="C00000"/>
                </a:solidFill>
              </a:rPr>
              <a:t>Grant, </a:t>
            </a:r>
            <a:r>
              <a:rPr lang="tr-TR" dirty="0" err="1" smtClean="0">
                <a:solidFill>
                  <a:srgbClr val="C00000"/>
                </a:solidFill>
              </a:rPr>
              <a:t>Deny</a:t>
            </a:r>
            <a:r>
              <a:rPr lang="tr-TR" dirty="0" smtClean="0">
                <a:solidFill>
                  <a:srgbClr val="C00000"/>
                </a:solidFill>
              </a:rPr>
              <a:t>, </a:t>
            </a:r>
            <a:r>
              <a:rPr lang="tr-TR" dirty="0" err="1" smtClean="0">
                <a:solidFill>
                  <a:srgbClr val="C00000"/>
                </a:solidFill>
              </a:rPr>
              <a:t>Revoke</a:t>
            </a:r>
            <a:r>
              <a:rPr lang="tr-TR" dirty="0" smtClean="0">
                <a:solidFill>
                  <a:srgbClr val="C00000"/>
                </a:solidFill>
              </a:rPr>
              <a:t> </a:t>
            </a:r>
            <a:r>
              <a:rPr lang="tr-TR" dirty="0" smtClean="0"/>
              <a:t>gibi komutlardan oluşmaktadır.</a:t>
            </a:r>
            <a:endParaRPr lang="tr-TR" dirty="0"/>
          </a:p>
        </p:txBody>
      </p:sp>
      <p:sp>
        <p:nvSpPr>
          <p:cNvPr id="4" name="3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 smtClean="0"/>
              <a:t>www.bilisimogretmeni.com</a:t>
            </a:r>
            <a:endParaRPr lang="tr-TR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SQL Sorgu Dili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 smtClean="0"/>
              <a:t>Veritabanı yönetim sistemlerinin standart sorgu dili olarak bilinmektedir.</a:t>
            </a:r>
          </a:p>
          <a:p>
            <a:r>
              <a:rPr lang="tr-TR" dirty="0" err="1" smtClean="0"/>
              <a:t>Sql</a:t>
            </a:r>
            <a:r>
              <a:rPr lang="tr-TR" dirty="0" smtClean="0"/>
              <a:t> dilinin veritabanı yönetim editörlerinden (</a:t>
            </a:r>
            <a:r>
              <a:rPr lang="tr-TR" dirty="0" err="1" smtClean="0"/>
              <a:t>Sql</a:t>
            </a:r>
            <a:r>
              <a:rPr lang="tr-TR" dirty="0" smtClean="0"/>
              <a:t> Server </a:t>
            </a:r>
            <a:r>
              <a:rPr lang="tr-TR" dirty="0" err="1" smtClean="0"/>
              <a:t>Management</a:t>
            </a:r>
            <a:r>
              <a:rPr lang="tr-TR" dirty="0" smtClean="0"/>
              <a:t> </a:t>
            </a:r>
            <a:r>
              <a:rPr lang="tr-TR" dirty="0" err="1" smtClean="0"/>
              <a:t>Studio</a:t>
            </a:r>
            <a:r>
              <a:rPr lang="tr-TR" dirty="0" smtClean="0"/>
              <a:t>) veya </a:t>
            </a:r>
            <a:r>
              <a:rPr lang="tr-TR" dirty="0" err="1" smtClean="0"/>
              <a:t>proğramlama</a:t>
            </a:r>
            <a:r>
              <a:rPr lang="tr-TR" dirty="0" smtClean="0"/>
              <a:t> dillerinden (C#,</a:t>
            </a:r>
            <a:r>
              <a:rPr lang="tr-TR" dirty="0" err="1" smtClean="0"/>
              <a:t>Delphi</a:t>
            </a:r>
            <a:r>
              <a:rPr lang="tr-TR" dirty="0" smtClean="0"/>
              <a:t>) kullanımı mümkündür.</a:t>
            </a:r>
            <a:endParaRPr lang="tr-TR" dirty="0"/>
          </a:p>
        </p:txBody>
      </p:sp>
      <p:sp>
        <p:nvSpPr>
          <p:cNvPr id="4" name="3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 smtClean="0"/>
              <a:t>www.bilisimogretmeni.com</a:t>
            </a:r>
            <a:endParaRPr lang="tr-TR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SQL Sorgulama Dili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428596" y="1928802"/>
            <a:ext cx="8229600" cy="3900502"/>
          </a:xfrm>
        </p:spPr>
        <p:txBody>
          <a:bodyPr/>
          <a:lstStyle/>
          <a:p>
            <a:r>
              <a:rPr lang="tr-TR" dirty="0" err="1" smtClean="0"/>
              <a:t>Sql</a:t>
            </a:r>
            <a:r>
              <a:rPr lang="tr-TR" dirty="0" smtClean="0"/>
              <a:t> sorgulama dili komutları işlevlerine göre 3 grupta incelenir.</a:t>
            </a:r>
          </a:p>
          <a:p>
            <a:r>
              <a:rPr lang="tr-TR" dirty="0" smtClean="0"/>
              <a:t>DDL (Data </a:t>
            </a:r>
            <a:r>
              <a:rPr lang="tr-TR" dirty="0" err="1" smtClean="0"/>
              <a:t>Defination</a:t>
            </a:r>
            <a:r>
              <a:rPr lang="tr-TR" dirty="0" smtClean="0"/>
              <a:t> </a:t>
            </a:r>
            <a:r>
              <a:rPr lang="tr-TR" dirty="0" err="1" smtClean="0"/>
              <a:t>Language</a:t>
            </a:r>
            <a:r>
              <a:rPr lang="tr-TR" dirty="0" smtClean="0"/>
              <a:t>)</a:t>
            </a:r>
          </a:p>
          <a:p>
            <a:r>
              <a:rPr lang="tr-TR" dirty="0" smtClean="0"/>
              <a:t>DML (Data </a:t>
            </a:r>
            <a:r>
              <a:rPr lang="tr-TR" dirty="0" err="1" smtClean="0"/>
              <a:t>Manipulation</a:t>
            </a:r>
            <a:r>
              <a:rPr lang="tr-TR" dirty="0" smtClean="0"/>
              <a:t> </a:t>
            </a:r>
            <a:r>
              <a:rPr lang="tr-TR" dirty="0" err="1" smtClean="0"/>
              <a:t>Language</a:t>
            </a:r>
            <a:r>
              <a:rPr lang="tr-TR" dirty="0" smtClean="0"/>
              <a:t>)</a:t>
            </a:r>
          </a:p>
          <a:p>
            <a:r>
              <a:rPr lang="tr-TR" dirty="0" smtClean="0"/>
              <a:t>DCL (Data </a:t>
            </a:r>
            <a:r>
              <a:rPr lang="tr-TR" dirty="0" err="1" smtClean="0"/>
              <a:t>Control</a:t>
            </a:r>
            <a:r>
              <a:rPr lang="tr-TR" dirty="0" smtClean="0"/>
              <a:t> </a:t>
            </a:r>
            <a:r>
              <a:rPr lang="tr-TR" dirty="0" err="1" smtClean="0"/>
              <a:t>Language</a:t>
            </a:r>
            <a:r>
              <a:rPr lang="tr-TR" dirty="0" smtClean="0"/>
              <a:t>)</a:t>
            </a:r>
            <a:endParaRPr lang="tr-TR" dirty="0"/>
          </a:p>
        </p:txBody>
      </p:sp>
      <p:sp>
        <p:nvSpPr>
          <p:cNvPr id="4" name="3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 smtClean="0"/>
              <a:t>www.bilisimogretmeni.com</a:t>
            </a:r>
            <a:endParaRPr lang="tr-TR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DDL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 smtClean="0"/>
              <a:t>Veritabanı üzerinde nesne oluşturmak için kullanılan komutları içermektedir.</a:t>
            </a:r>
          </a:p>
          <a:p>
            <a:r>
              <a:rPr lang="tr-TR" b="1" dirty="0" err="1" smtClean="0">
                <a:solidFill>
                  <a:srgbClr val="C00000"/>
                </a:solidFill>
              </a:rPr>
              <a:t>Create</a:t>
            </a:r>
            <a:r>
              <a:rPr lang="tr-TR" b="1" dirty="0" smtClean="0">
                <a:solidFill>
                  <a:srgbClr val="C00000"/>
                </a:solidFill>
              </a:rPr>
              <a:t>, </a:t>
            </a:r>
            <a:r>
              <a:rPr lang="tr-TR" b="1" dirty="0" err="1" smtClean="0">
                <a:solidFill>
                  <a:srgbClr val="C00000"/>
                </a:solidFill>
              </a:rPr>
              <a:t>Alter</a:t>
            </a:r>
            <a:r>
              <a:rPr lang="tr-TR" b="1" dirty="0" smtClean="0">
                <a:solidFill>
                  <a:srgbClr val="C00000"/>
                </a:solidFill>
              </a:rPr>
              <a:t>, </a:t>
            </a:r>
            <a:r>
              <a:rPr lang="tr-TR" b="1" dirty="0" err="1" smtClean="0">
                <a:solidFill>
                  <a:srgbClr val="C00000"/>
                </a:solidFill>
              </a:rPr>
              <a:t>Drop</a:t>
            </a:r>
            <a:r>
              <a:rPr lang="tr-TR" b="1" dirty="0" smtClean="0">
                <a:solidFill>
                  <a:srgbClr val="C00000"/>
                </a:solidFill>
              </a:rPr>
              <a:t> </a:t>
            </a:r>
            <a:r>
              <a:rPr lang="tr-TR" dirty="0" smtClean="0"/>
              <a:t>komutları veritabanı üzerinde nesne oluşturmak ya da nesneyi düzenlemek için kullanılır.</a:t>
            </a:r>
            <a:endParaRPr lang="tr-TR" dirty="0"/>
          </a:p>
        </p:txBody>
      </p:sp>
      <p:sp>
        <p:nvSpPr>
          <p:cNvPr id="4" name="3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 smtClean="0"/>
              <a:t>www.bilisimogretmeni.com</a:t>
            </a:r>
            <a:endParaRPr lang="tr-TR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DDL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0" y="1571612"/>
            <a:ext cx="8929718" cy="4709160"/>
          </a:xfrm>
        </p:spPr>
        <p:txBody>
          <a:bodyPr/>
          <a:lstStyle/>
          <a:p>
            <a:pPr>
              <a:buNone/>
            </a:pPr>
            <a:r>
              <a:rPr lang="tr-TR" dirty="0" smtClean="0"/>
              <a:t>ALTER TABLE </a:t>
            </a:r>
            <a:r>
              <a:rPr lang="tr-TR" b="1" i="1" dirty="0" smtClean="0">
                <a:solidFill>
                  <a:srgbClr val="C00000"/>
                </a:solidFill>
              </a:rPr>
              <a:t>Tablo adı </a:t>
            </a:r>
            <a:r>
              <a:rPr lang="tr-TR" i="1" dirty="0" smtClean="0"/>
              <a:t>ADD COLUMN </a:t>
            </a:r>
            <a:r>
              <a:rPr lang="tr-TR" b="1" i="1" dirty="0" smtClean="0">
                <a:solidFill>
                  <a:srgbClr val="C00000"/>
                </a:solidFill>
              </a:rPr>
              <a:t>alan adı </a:t>
            </a:r>
          </a:p>
          <a:p>
            <a:pPr>
              <a:buNone/>
            </a:pPr>
            <a:endParaRPr lang="tr-TR" b="1" i="1" dirty="0" smtClean="0">
              <a:solidFill>
                <a:srgbClr val="C00000"/>
              </a:solidFill>
            </a:endParaRPr>
          </a:p>
          <a:p>
            <a:pPr>
              <a:buNone/>
            </a:pPr>
            <a:r>
              <a:rPr lang="tr-TR" i="1" dirty="0" smtClean="0"/>
              <a:t>Yeni alan ilave edilir.</a:t>
            </a:r>
          </a:p>
          <a:p>
            <a:pPr>
              <a:buNone/>
            </a:pPr>
            <a:endParaRPr lang="tr-TR" i="1" dirty="0" smtClean="0"/>
          </a:p>
          <a:p>
            <a:pPr>
              <a:buNone/>
            </a:pPr>
            <a:endParaRPr lang="tr-TR" i="1" dirty="0" smtClean="0"/>
          </a:p>
          <a:p>
            <a:pPr>
              <a:buNone/>
            </a:pPr>
            <a:r>
              <a:rPr lang="tr-TR" dirty="0" smtClean="0"/>
              <a:t>ALTER TABLE </a:t>
            </a:r>
            <a:r>
              <a:rPr lang="tr-TR" b="1" i="1" dirty="0" smtClean="0">
                <a:solidFill>
                  <a:srgbClr val="C00000"/>
                </a:solidFill>
              </a:rPr>
              <a:t>Tablo adı </a:t>
            </a:r>
            <a:r>
              <a:rPr lang="tr-TR" i="1" dirty="0" smtClean="0"/>
              <a:t>DROP COLUMN </a:t>
            </a:r>
            <a:r>
              <a:rPr lang="tr-TR" b="1" i="1" dirty="0" smtClean="0">
                <a:solidFill>
                  <a:srgbClr val="C00000"/>
                </a:solidFill>
              </a:rPr>
              <a:t>alan adı </a:t>
            </a:r>
          </a:p>
          <a:p>
            <a:pPr>
              <a:buNone/>
            </a:pPr>
            <a:endParaRPr lang="tr-TR" b="1" i="1" dirty="0" smtClean="0">
              <a:solidFill>
                <a:srgbClr val="C00000"/>
              </a:solidFill>
            </a:endParaRPr>
          </a:p>
          <a:p>
            <a:pPr>
              <a:buNone/>
            </a:pPr>
            <a:r>
              <a:rPr lang="tr-TR" i="1" dirty="0" smtClean="0"/>
              <a:t>Var olan alan </a:t>
            </a:r>
            <a:r>
              <a:rPr lang="tr-TR" i="1" dirty="0" err="1" smtClean="0"/>
              <a:t>yokedilir</a:t>
            </a:r>
            <a:r>
              <a:rPr lang="tr-TR" i="1" dirty="0" smtClean="0"/>
              <a:t>.</a:t>
            </a:r>
            <a:endParaRPr lang="tr-TR" dirty="0"/>
          </a:p>
        </p:txBody>
      </p:sp>
      <p:sp>
        <p:nvSpPr>
          <p:cNvPr id="4" name="3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 smtClean="0"/>
              <a:t>www.bilisimogretmeni.com</a:t>
            </a:r>
            <a:endParaRPr lang="tr-TR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DDL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ALTER TABLE </a:t>
            </a:r>
            <a:r>
              <a:rPr lang="en-US" b="1" dirty="0" err="1" smtClean="0">
                <a:solidFill>
                  <a:srgbClr val="FF0000"/>
                </a:solidFill>
              </a:rPr>
              <a:t>table_name</a:t>
            </a:r>
            <a:endParaRPr lang="tr-TR" b="1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ALTER COLUMN </a:t>
            </a:r>
            <a:r>
              <a:rPr lang="en-US" b="1" dirty="0" err="1" smtClean="0">
                <a:solidFill>
                  <a:srgbClr val="FF0000"/>
                </a:solidFill>
              </a:rPr>
              <a:t>column_name</a:t>
            </a:r>
            <a:r>
              <a:rPr lang="en-US" dirty="0" smtClean="0"/>
              <a:t> </a:t>
            </a:r>
            <a:r>
              <a:rPr lang="tr-TR" dirty="0" smtClean="0"/>
              <a:t>  </a:t>
            </a:r>
            <a:r>
              <a:rPr lang="en-US" dirty="0" err="1" smtClean="0"/>
              <a:t>datatype</a:t>
            </a:r>
            <a:endParaRPr lang="tr-TR" dirty="0"/>
          </a:p>
        </p:txBody>
      </p:sp>
      <p:sp>
        <p:nvSpPr>
          <p:cNvPr id="4" name="3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 smtClean="0"/>
              <a:t>www.bilisimogretmeni.com</a:t>
            </a:r>
            <a:endParaRPr lang="tr-TR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DDL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tr-TR" dirty="0" err="1" smtClean="0"/>
              <a:t>Create</a:t>
            </a:r>
            <a:r>
              <a:rPr lang="tr-TR" dirty="0" smtClean="0"/>
              <a:t> </a:t>
            </a:r>
            <a:r>
              <a:rPr lang="tr-TR" dirty="0" err="1" smtClean="0"/>
              <a:t>table</a:t>
            </a:r>
            <a:r>
              <a:rPr lang="tr-TR" dirty="0" smtClean="0"/>
              <a:t> [</a:t>
            </a:r>
            <a:r>
              <a:rPr lang="tr-TR" dirty="0" err="1" smtClean="0"/>
              <a:t>TabloAdı</a:t>
            </a:r>
            <a:r>
              <a:rPr lang="tr-TR" dirty="0" smtClean="0"/>
              <a:t>]</a:t>
            </a:r>
          </a:p>
          <a:p>
            <a:pPr>
              <a:buNone/>
            </a:pPr>
            <a:r>
              <a:rPr lang="tr-TR" dirty="0" smtClean="0"/>
              <a:t>(</a:t>
            </a:r>
          </a:p>
          <a:p>
            <a:pPr>
              <a:buNone/>
            </a:pPr>
            <a:r>
              <a:rPr lang="tr-TR" dirty="0" smtClean="0"/>
              <a:t>Kolon1 türü,</a:t>
            </a:r>
          </a:p>
          <a:p>
            <a:pPr>
              <a:buNone/>
            </a:pPr>
            <a:r>
              <a:rPr lang="tr-TR" dirty="0" smtClean="0"/>
              <a:t>Kolon1 türü,</a:t>
            </a:r>
          </a:p>
          <a:p>
            <a:pPr>
              <a:buNone/>
            </a:pPr>
            <a:r>
              <a:rPr lang="tr-TR" dirty="0" smtClean="0"/>
              <a:t>Kolon3 türü</a:t>
            </a:r>
          </a:p>
          <a:p>
            <a:pPr>
              <a:buNone/>
            </a:pPr>
            <a:r>
              <a:rPr lang="tr-TR" dirty="0" smtClean="0"/>
              <a:t>)</a:t>
            </a:r>
            <a:endParaRPr lang="tr-TR" dirty="0"/>
          </a:p>
        </p:txBody>
      </p:sp>
      <p:sp>
        <p:nvSpPr>
          <p:cNvPr id="4" name="3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 smtClean="0"/>
              <a:t>www.bilisimogretmeni.com</a:t>
            </a:r>
            <a:endParaRPr lang="tr-TR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DML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 err="1" smtClean="0"/>
              <a:t>select</a:t>
            </a:r>
            <a:endParaRPr lang="tr-TR" dirty="0" smtClean="0"/>
          </a:p>
          <a:p>
            <a:r>
              <a:rPr lang="tr-TR" dirty="0" smtClean="0"/>
              <a:t>insert</a:t>
            </a:r>
          </a:p>
          <a:p>
            <a:r>
              <a:rPr lang="tr-TR" dirty="0" err="1" smtClean="0"/>
              <a:t>update</a:t>
            </a:r>
            <a:endParaRPr lang="tr-TR" dirty="0" smtClean="0"/>
          </a:p>
          <a:p>
            <a:r>
              <a:rPr lang="tr-TR" dirty="0" err="1" smtClean="0"/>
              <a:t>delete</a:t>
            </a:r>
            <a:endParaRPr lang="tr-TR" dirty="0"/>
          </a:p>
        </p:txBody>
      </p:sp>
      <p:sp>
        <p:nvSpPr>
          <p:cNvPr id="4" name="3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 smtClean="0"/>
              <a:t>www.bilisimogretmeni.com</a:t>
            </a:r>
            <a:endParaRPr lang="tr-TR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DML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tr-TR" dirty="0" smtClean="0"/>
              <a:t> </a:t>
            </a:r>
            <a:r>
              <a:rPr lang="tr-TR" b="1" dirty="0" smtClean="0">
                <a:solidFill>
                  <a:srgbClr val="C00000"/>
                </a:solidFill>
              </a:rPr>
              <a:t>FROM</a:t>
            </a:r>
            <a:r>
              <a:rPr lang="tr-TR" b="1" dirty="0" smtClean="0"/>
              <a:t> 		:Sorgulamanın hangi tablodan yapılacağını tanımlar.</a:t>
            </a:r>
          </a:p>
          <a:p>
            <a:pPr>
              <a:buNone/>
            </a:pPr>
            <a:r>
              <a:rPr lang="tr-TR" b="1" dirty="0" smtClean="0">
                <a:solidFill>
                  <a:srgbClr val="C00000"/>
                </a:solidFill>
              </a:rPr>
              <a:t>WHERE</a:t>
            </a:r>
            <a:r>
              <a:rPr lang="tr-TR" b="1" dirty="0" smtClean="0"/>
              <a:t> 		:Sorgulama esnasında kullanılacak kıstası tanımlar.</a:t>
            </a:r>
          </a:p>
          <a:p>
            <a:pPr>
              <a:buNone/>
            </a:pPr>
            <a:r>
              <a:rPr lang="tr-TR" b="1" dirty="0" smtClean="0">
                <a:solidFill>
                  <a:srgbClr val="C00000"/>
                </a:solidFill>
              </a:rPr>
              <a:t>GROUP BY 	</a:t>
            </a:r>
            <a:r>
              <a:rPr lang="tr-TR" b="1" dirty="0" smtClean="0"/>
              <a:t>:Kayıtları belirlenen alana göre gruplar.</a:t>
            </a:r>
          </a:p>
          <a:p>
            <a:pPr>
              <a:buNone/>
            </a:pPr>
            <a:r>
              <a:rPr lang="tr-TR" b="1" dirty="0" smtClean="0">
                <a:solidFill>
                  <a:srgbClr val="C00000"/>
                </a:solidFill>
              </a:rPr>
              <a:t>HAVING</a:t>
            </a:r>
            <a:r>
              <a:rPr lang="tr-TR" b="1" dirty="0" smtClean="0"/>
              <a:t> 		:Her bir grubun uyması gereken ölçütü tanımlar.</a:t>
            </a:r>
            <a:endParaRPr lang="tr-TR" dirty="0"/>
          </a:p>
        </p:txBody>
      </p:sp>
      <p:sp>
        <p:nvSpPr>
          <p:cNvPr id="4" name="3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 smtClean="0"/>
              <a:t>www.bilisimogretmeni.com</a:t>
            </a:r>
            <a:endParaRPr lang="tr-TR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Güven">
  <a:themeElements>
    <a:clrScheme name="Güven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Güven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Güven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is Teması">
  <a:themeElements>
    <a:clrScheme name="Ofis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s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i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46</TotalTime>
  <Words>191</Words>
  <Application>Microsoft Office PowerPoint</Application>
  <PresentationFormat>Ekran Gösterisi (4:3)</PresentationFormat>
  <Paragraphs>55</Paragraphs>
  <Slides>10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Slayt Başlıkları</vt:lpstr>
      </vt:variant>
      <vt:variant>
        <vt:i4>10</vt:i4>
      </vt:variant>
    </vt:vector>
  </HeadingPairs>
  <TitlesOfParts>
    <vt:vector size="11" baseType="lpstr">
      <vt:lpstr>Güven</vt:lpstr>
      <vt:lpstr>SQL Sorgu Dili (Structured query language)</vt:lpstr>
      <vt:lpstr>SQL Sorgu Dili</vt:lpstr>
      <vt:lpstr>SQL Sorgulama Dili</vt:lpstr>
      <vt:lpstr>DDL</vt:lpstr>
      <vt:lpstr>DDL</vt:lpstr>
      <vt:lpstr>DDL</vt:lpstr>
      <vt:lpstr>DDL</vt:lpstr>
      <vt:lpstr>DML</vt:lpstr>
      <vt:lpstr>DML</vt:lpstr>
      <vt:lpstr>DCL (Data Control Language)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SQL Sorgu Dili ()</dc:title>
  <dc:creator>User</dc:creator>
  <cp:lastModifiedBy>Bilal</cp:lastModifiedBy>
  <cp:revision>23</cp:revision>
  <dcterms:created xsi:type="dcterms:W3CDTF">2012-02-23T13:58:02Z</dcterms:created>
  <dcterms:modified xsi:type="dcterms:W3CDTF">2012-11-14T08:13:29Z</dcterms:modified>
</cp:coreProperties>
</file>